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2"/>
  </p:sldMasterIdLst>
  <p:notesMasterIdLst>
    <p:notesMasterId r:id="rId21"/>
  </p:notesMasterIdLst>
  <p:handoutMasterIdLst>
    <p:handoutMasterId r:id="rId22"/>
  </p:handoutMasterIdLst>
  <p:sldIdLst>
    <p:sldId id="256" r:id="rId3"/>
    <p:sldId id="258" r:id="rId4"/>
    <p:sldId id="261" r:id="rId5"/>
    <p:sldId id="278" r:id="rId6"/>
    <p:sldId id="259" r:id="rId7"/>
    <p:sldId id="260" r:id="rId8"/>
    <p:sldId id="262" r:id="rId9"/>
    <p:sldId id="264" r:id="rId10"/>
    <p:sldId id="265" r:id="rId11"/>
    <p:sldId id="270" r:id="rId12"/>
    <p:sldId id="275" r:id="rId13"/>
    <p:sldId id="271" r:id="rId14"/>
    <p:sldId id="277" r:id="rId15"/>
    <p:sldId id="276" r:id="rId16"/>
    <p:sldId id="274" r:id="rId17"/>
    <p:sldId id="273" r:id="rId18"/>
    <p:sldId id="279" r:id="rId19"/>
    <p:sldId id="280"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003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722" autoAdjust="0"/>
    <p:restoredTop sz="94629"/>
  </p:normalViewPr>
  <p:slideViewPr>
    <p:cSldViewPr>
      <p:cViewPr>
        <p:scale>
          <a:sx n="82" d="100"/>
          <a:sy n="82" d="100"/>
        </p:scale>
        <p:origin x="360" y="-592"/>
      </p:cViewPr>
      <p:guideLst>
        <p:guide orient="horz" pos="2160"/>
        <p:guide pos="2880"/>
      </p:guideLst>
    </p:cSldViewPr>
  </p:slideViewPr>
  <p:notesTextViewPr>
    <p:cViewPr>
      <p:scale>
        <a:sx n="1" d="1"/>
        <a:sy n="1" d="1"/>
      </p:scale>
      <p:origin x="0" y="0"/>
    </p:cViewPr>
  </p:notesTextViewPr>
  <p:sorterViewPr>
    <p:cViewPr>
      <p:scale>
        <a:sx n="100" d="100"/>
        <a:sy n="100" d="100"/>
      </p:scale>
      <p:origin x="0" y="-2316"/>
    </p:cViewPr>
  </p:sorterViewPr>
  <p:notesViewPr>
    <p:cSldViewPr>
      <p:cViewPr>
        <p:scale>
          <a:sx n="92" d="100"/>
          <a:sy n="92" d="100"/>
        </p:scale>
        <p:origin x="1800" y="4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65159C2-7F4C-4787-88D4-1CA27866E02B}" type="datetimeFigureOut">
              <a:rPr lang="en-US" smtClean="0"/>
              <a:t>8/2/2019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101E315-5746-46F1-8090-2ACED6CB6B44}" type="slidenum">
              <a:rPr lang="en-US" smtClean="0"/>
              <a:t>‹#›</a:t>
            </a:fld>
            <a:endParaRPr lang="en-US"/>
          </a:p>
        </p:txBody>
      </p:sp>
    </p:spTree>
    <p:extLst>
      <p:ext uri="{BB962C8B-B14F-4D97-AF65-F5344CB8AC3E}">
        <p14:creationId xmlns:p14="http://schemas.microsoft.com/office/powerpoint/2010/main" val="1698390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16C944-04BA-4683-BE5B-52483514B118}" type="datetimeFigureOut">
              <a:rPr lang="en-US" smtClean="0"/>
              <a:t>8/2/2019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B00A38-39F3-4B04-9990-9B75D237C639}" type="slidenum">
              <a:rPr lang="en-US" smtClean="0"/>
              <a:t>‹#›</a:t>
            </a:fld>
            <a:endParaRPr lang="en-US"/>
          </a:p>
        </p:txBody>
      </p:sp>
    </p:spTree>
    <p:extLst>
      <p:ext uri="{BB962C8B-B14F-4D97-AF65-F5344CB8AC3E}">
        <p14:creationId xmlns:p14="http://schemas.microsoft.com/office/powerpoint/2010/main" val="4043136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 the opportunity to speak to the Research Forum this year in what I hope will be a timely and relevant briefing, and one that might  be a little provocative too.</a:t>
            </a:r>
          </a:p>
          <a:p>
            <a:endParaRPr lang="en-US" dirty="0"/>
          </a:p>
          <a:p>
            <a:r>
              <a:rPr lang="en-US" dirty="0" smtClean="0"/>
              <a:t>I am Paul Conway – this is my 6</a:t>
            </a:r>
            <a:r>
              <a:rPr lang="en-US" baseline="30000" dirty="0" smtClean="0"/>
              <a:t>th</a:t>
            </a:r>
            <a:r>
              <a:rPr lang="en-US" dirty="0" smtClean="0"/>
              <a:t> Research Forum talk or poster.  I am also the new co-chair of the brand new SAA Committee on Research, Data, and </a:t>
            </a:r>
            <a:r>
              <a:rPr lang="en-US" dirty="0" err="1" smtClean="0"/>
              <a:t>Evaluatino</a:t>
            </a:r>
            <a:endParaRPr lang="en-US" dirty="0"/>
          </a:p>
        </p:txBody>
      </p:sp>
      <p:sp>
        <p:nvSpPr>
          <p:cNvPr id="4" name="Slide Number Placeholder 3"/>
          <p:cNvSpPr>
            <a:spLocks noGrp="1"/>
          </p:cNvSpPr>
          <p:nvPr>
            <p:ph type="sldNum" sz="quarter" idx="10"/>
          </p:nvPr>
        </p:nvSpPr>
        <p:spPr/>
        <p:txBody>
          <a:bodyPr/>
          <a:lstStyle/>
          <a:p>
            <a:fld id="{ADB00A38-39F3-4B04-9990-9B75D237C639}" type="slidenum">
              <a:rPr lang="en-US" smtClean="0"/>
              <a:t>1</a:t>
            </a:fld>
            <a:endParaRPr lang="en-US"/>
          </a:p>
        </p:txBody>
      </p:sp>
    </p:spTree>
    <p:extLst>
      <p:ext uri="{BB962C8B-B14F-4D97-AF65-F5344CB8AC3E}">
        <p14:creationId xmlns:p14="http://schemas.microsoft.com/office/powerpoint/2010/main" val="1086364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B00A38-39F3-4B04-9990-9B75D237C639}" type="slidenum">
              <a:rPr lang="en-US" smtClean="0"/>
              <a:t>10</a:t>
            </a:fld>
            <a:endParaRPr lang="en-US"/>
          </a:p>
        </p:txBody>
      </p:sp>
    </p:spTree>
    <p:extLst>
      <p:ext uri="{BB962C8B-B14F-4D97-AF65-F5344CB8AC3E}">
        <p14:creationId xmlns:p14="http://schemas.microsoft.com/office/powerpoint/2010/main" val="3426906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B00A38-39F3-4B04-9990-9B75D237C639}" type="slidenum">
              <a:rPr lang="en-US" smtClean="0"/>
              <a:t>11</a:t>
            </a:fld>
            <a:endParaRPr lang="en-US"/>
          </a:p>
        </p:txBody>
      </p:sp>
    </p:spTree>
    <p:extLst>
      <p:ext uri="{BB962C8B-B14F-4D97-AF65-F5344CB8AC3E}">
        <p14:creationId xmlns:p14="http://schemas.microsoft.com/office/powerpoint/2010/main" val="1365547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B00A38-39F3-4B04-9990-9B75D237C639}" type="slidenum">
              <a:rPr lang="en-US" smtClean="0"/>
              <a:t>12</a:t>
            </a:fld>
            <a:endParaRPr lang="en-US"/>
          </a:p>
        </p:txBody>
      </p:sp>
    </p:spTree>
    <p:extLst>
      <p:ext uri="{BB962C8B-B14F-4D97-AF65-F5344CB8AC3E}">
        <p14:creationId xmlns:p14="http://schemas.microsoft.com/office/powerpoint/2010/main" val="9755873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B00A38-39F3-4B04-9990-9B75D237C639}" type="slidenum">
              <a:rPr lang="en-US" smtClean="0"/>
              <a:t>13</a:t>
            </a:fld>
            <a:endParaRPr lang="en-US"/>
          </a:p>
        </p:txBody>
      </p:sp>
    </p:spTree>
    <p:extLst>
      <p:ext uri="{BB962C8B-B14F-4D97-AF65-F5344CB8AC3E}">
        <p14:creationId xmlns:p14="http://schemas.microsoft.com/office/powerpoint/2010/main" val="4145894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B00A38-39F3-4B04-9990-9B75D237C639}" type="slidenum">
              <a:rPr lang="en-US" smtClean="0"/>
              <a:t>14</a:t>
            </a:fld>
            <a:endParaRPr lang="en-US"/>
          </a:p>
        </p:txBody>
      </p:sp>
    </p:spTree>
    <p:extLst>
      <p:ext uri="{BB962C8B-B14F-4D97-AF65-F5344CB8AC3E}">
        <p14:creationId xmlns:p14="http://schemas.microsoft.com/office/powerpoint/2010/main" val="16449925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B00A38-39F3-4B04-9990-9B75D237C639}" type="slidenum">
              <a:rPr lang="en-US" smtClean="0"/>
              <a:t>15</a:t>
            </a:fld>
            <a:endParaRPr lang="en-US"/>
          </a:p>
        </p:txBody>
      </p:sp>
    </p:spTree>
    <p:extLst>
      <p:ext uri="{BB962C8B-B14F-4D97-AF65-F5344CB8AC3E}">
        <p14:creationId xmlns:p14="http://schemas.microsoft.com/office/powerpoint/2010/main" val="41787957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B00A38-39F3-4B04-9990-9B75D237C639}" type="slidenum">
              <a:rPr lang="en-US" smtClean="0"/>
              <a:t>16</a:t>
            </a:fld>
            <a:endParaRPr lang="en-US"/>
          </a:p>
        </p:txBody>
      </p:sp>
    </p:spTree>
    <p:extLst>
      <p:ext uri="{BB962C8B-B14F-4D97-AF65-F5344CB8AC3E}">
        <p14:creationId xmlns:p14="http://schemas.microsoft.com/office/powerpoint/2010/main" val="259542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would like to start with a  provocative idea – designed to challenge us to think outside the box and certainly outside some of the stories we have been telling ourselves as </a:t>
            </a:r>
            <a:r>
              <a:rPr lang="en-US" dirty="0" err="1" smtClean="0"/>
              <a:t>archvists</a:t>
            </a:r>
            <a:r>
              <a:rPr lang="en-US" dirty="0" smtClean="0"/>
              <a:t> for at least 35 years, probably longer.</a:t>
            </a:r>
          </a:p>
          <a:p>
            <a:endParaRPr lang="en-US" dirty="0"/>
          </a:p>
          <a:p>
            <a:r>
              <a:rPr lang="en-US" dirty="0" smtClean="0"/>
              <a:t>Here is my provocative idea.</a:t>
            </a:r>
          </a:p>
          <a:p>
            <a:endParaRPr lang="en-US" dirty="0"/>
          </a:p>
          <a:p>
            <a:r>
              <a:rPr lang="en-US" dirty="0" smtClean="0"/>
              <a:t>Archivists don’t do research and rarely ever have.  Not for wont of trying.  Not for articulating research agendas.  Not for building an impressive educational system with faculty, doctoral students, and masters degree students across the country in North America and across the globe.</a:t>
            </a:r>
          </a:p>
          <a:p>
            <a:endParaRPr lang="en-US" dirty="0"/>
          </a:p>
          <a:p>
            <a:r>
              <a:rPr lang="en-US" dirty="0" smtClean="0"/>
              <a:t>What we have done and what me must continue to do is rigorous assessment and evaluation.</a:t>
            </a:r>
          </a:p>
          <a:p>
            <a:endParaRPr lang="en-US" dirty="0"/>
          </a:p>
          <a:p>
            <a:r>
              <a:rPr lang="en-US" dirty="0" smtClean="0"/>
              <a:t>For the next fifteen minutes, I want to pitch this idea and then turn over the podium to my co-chair of CORDA, Jennifer Gunter King, who will introduce the new SAA Committee.</a:t>
            </a:r>
            <a:endParaRPr lang="en-US" dirty="0"/>
          </a:p>
        </p:txBody>
      </p:sp>
      <p:sp>
        <p:nvSpPr>
          <p:cNvPr id="4" name="Slide Number Placeholder 3"/>
          <p:cNvSpPr>
            <a:spLocks noGrp="1"/>
          </p:cNvSpPr>
          <p:nvPr>
            <p:ph type="sldNum" sz="quarter" idx="10"/>
          </p:nvPr>
        </p:nvSpPr>
        <p:spPr/>
        <p:txBody>
          <a:bodyPr/>
          <a:lstStyle/>
          <a:p>
            <a:fld id="{ADB00A38-39F3-4B04-9990-9B75D237C639}" type="slidenum">
              <a:rPr lang="en-US" smtClean="0"/>
              <a:t>2</a:t>
            </a:fld>
            <a:endParaRPr lang="en-US"/>
          </a:p>
        </p:txBody>
      </p:sp>
    </p:spTree>
    <p:extLst>
      <p:ext uri="{BB962C8B-B14F-4D97-AF65-F5344CB8AC3E}">
        <p14:creationId xmlns:p14="http://schemas.microsoft.com/office/powerpoint/2010/main" val="1282034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contributes to the societal knowledge base. Research stands explicitly on prior knowledge. </a:t>
            </a:r>
            <a:r>
              <a:rPr lang="en-US" dirty="0"/>
              <a:t>Research is iterative. </a:t>
            </a:r>
            <a:r>
              <a:rPr lang="en-US" dirty="0" smtClean="0"/>
              <a:t>Research is driven by testable hypotheses.  Research is explicit about the connection between the question, the method, and the interpretation of the outcome.  </a:t>
            </a:r>
          </a:p>
          <a:p>
            <a:endParaRPr lang="en-US" dirty="0"/>
          </a:p>
          <a:p>
            <a:r>
              <a:rPr lang="en-US" dirty="0"/>
              <a:t>The cyclical nature of the scientific method easily encompasses disciplinary, multi-disciplinary, and cross-disciplinary inquiry. The scientific method embraces quantitative, qualitative, and mixed methods of data gathering. The scientific method is flexible about the form of publication and the nature of the review prior to dissemination. That said, however, without hypothesis-driven questions, a rigorous method, and transparent dissemination, there is no research. </a:t>
            </a:r>
            <a:endParaRPr lang="en-US" dirty="0" smtClean="0"/>
          </a:p>
          <a:p>
            <a:endParaRPr lang="en-US" dirty="0"/>
          </a:p>
          <a:p>
            <a:r>
              <a:rPr lang="en-US" dirty="0" smtClean="0"/>
              <a:t>Mention John W. Creswell.  Education research and multi-method research.</a:t>
            </a:r>
          </a:p>
          <a:p>
            <a:endParaRPr lang="en-US" dirty="0"/>
          </a:p>
          <a:p>
            <a:r>
              <a:rPr lang="en-US" dirty="0" smtClean="0"/>
              <a:t>In </a:t>
            </a:r>
            <a:r>
              <a:rPr lang="en-US" dirty="0"/>
              <a:t>this regard essays, advocacy, and research agendas are not research. In addition, internal studies, accumulated transactional data, and white papers are not research, even though they may have a thorough command of the literature and the marshaling of evidence. </a:t>
            </a:r>
          </a:p>
          <a:p>
            <a:endParaRPr lang="en-US" dirty="0"/>
          </a:p>
          <a:p>
            <a:r>
              <a:rPr lang="en-US" dirty="0" smtClean="0"/>
              <a:t>Disciplines where research is at the center of the enterprise, whereas professions establish and maintain distinctions between the research function and the clinical learning function – think medicine, law, education.  </a:t>
            </a:r>
          </a:p>
          <a:p>
            <a:endParaRPr lang="en-US" dirty="0"/>
          </a:p>
          <a:p>
            <a:r>
              <a:rPr lang="en-US" dirty="0" smtClean="0"/>
              <a:t>The corporate sector does research to serve their own capitalistic ends. Our mission is the greater good of society, and always has been.</a:t>
            </a:r>
            <a:endParaRPr lang="en-US" dirty="0"/>
          </a:p>
        </p:txBody>
      </p:sp>
      <p:sp>
        <p:nvSpPr>
          <p:cNvPr id="4" name="Slide Number Placeholder 3"/>
          <p:cNvSpPr>
            <a:spLocks noGrp="1"/>
          </p:cNvSpPr>
          <p:nvPr>
            <p:ph type="sldNum" sz="quarter" idx="10"/>
          </p:nvPr>
        </p:nvSpPr>
        <p:spPr/>
        <p:txBody>
          <a:bodyPr/>
          <a:lstStyle/>
          <a:p>
            <a:fld id="{ADB00A38-39F3-4B04-9990-9B75D237C639}" type="slidenum">
              <a:rPr lang="en-US" smtClean="0"/>
              <a:t>3</a:t>
            </a:fld>
            <a:endParaRPr lang="en-US"/>
          </a:p>
        </p:txBody>
      </p:sp>
    </p:spTree>
    <p:extLst>
      <p:ext uri="{BB962C8B-B14F-4D97-AF65-F5344CB8AC3E}">
        <p14:creationId xmlns:p14="http://schemas.microsoft.com/office/powerpoint/2010/main" val="4058446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vibrant knowledge base is a fundamental requirement of a thriving profession. This archival knowledge base is alive and well. </a:t>
            </a:r>
          </a:p>
          <a:p>
            <a:endParaRPr lang="en-US" dirty="0"/>
          </a:p>
          <a:p>
            <a:r>
              <a:rPr lang="en-US" dirty="0" smtClean="0"/>
              <a:t>The American Archivist in its 82</a:t>
            </a:r>
            <a:r>
              <a:rPr lang="en-US" baseline="30000" dirty="0" smtClean="0"/>
              <a:t>nd</a:t>
            </a:r>
            <a:r>
              <a:rPr lang="en-US" dirty="0" smtClean="0"/>
              <a:t> year.  </a:t>
            </a:r>
            <a:r>
              <a:rPr lang="en-US" dirty="0" err="1" smtClean="0"/>
              <a:t>Archivaria</a:t>
            </a:r>
            <a:r>
              <a:rPr lang="en-US" dirty="0" smtClean="0"/>
              <a:t> in its ?? Year.  Archival Science in 19</a:t>
            </a:r>
            <a:r>
              <a:rPr lang="en-US" baseline="30000" dirty="0" smtClean="0"/>
              <a:t>th</a:t>
            </a:r>
            <a:r>
              <a:rPr lang="en-US" dirty="0" smtClean="0"/>
              <a:t> year.  </a:t>
            </a:r>
          </a:p>
          <a:p>
            <a:endParaRPr lang="en-US" dirty="0"/>
          </a:p>
          <a:p>
            <a:r>
              <a:rPr lang="en-US" dirty="0" smtClean="0"/>
              <a:t>Growing number of journals, peer review of various sorts and strong commitment to open access.</a:t>
            </a:r>
          </a:p>
          <a:p>
            <a:endParaRPr lang="en-US" dirty="0"/>
          </a:p>
          <a:p>
            <a:r>
              <a:rPr lang="en-US" dirty="0" smtClean="0"/>
              <a:t>Growing variety of other outlets ranging from blogs, podcasts, and a lively social media presence.</a:t>
            </a:r>
            <a:endParaRPr lang="en-US" dirty="0"/>
          </a:p>
        </p:txBody>
      </p:sp>
      <p:sp>
        <p:nvSpPr>
          <p:cNvPr id="4" name="Slide Number Placeholder 3"/>
          <p:cNvSpPr>
            <a:spLocks noGrp="1"/>
          </p:cNvSpPr>
          <p:nvPr>
            <p:ph type="sldNum" sz="quarter" idx="10"/>
          </p:nvPr>
        </p:nvSpPr>
        <p:spPr/>
        <p:txBody>
          <a:bodyPr/>
          <a:lstStyle/>
          <a:p>
            <a:fld id="{ADB00A38-39F3-4B04-9990-9B75D237C639}" type="slidenum">
              <a:rPr lang="en-US" smtClean="0"/>
              <a:t>4</a:t>
            </a:fld>
            <a:endParaRPr lang="en-US"/>
          </a:p>
        </p:txBody>
      </p:sp>
    </p:spTree>
    <p:extLst>
      <p:ext uri="{BB962C8B-B14F-4D97-AF65-F5344CB8AC3E}">
        <p14:creationId xmlns:p14="http://schemas.microsoft.com/office/powerpoint/2010/main" val="1028328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Richard Cox, in his seminal 1986 article about the knowledge requirements for the archival profession, called for a deep investigation into three areas: educational requirements, the feasibility of individual certification, and the desirability of program accreditation. We have pursued all three with a mix of success and frustration. </a:t>
            </a:r>
          </a:p>
          <a:p>
            <a:endParaRPr lang="en-US" dirty="0"/>
          </a:p>
          <a:p>
            <a:r>
              <a:rPr lang="en-US" dirty="0" smtClean="0"/>
              <a:t>At least two studies have looked broadly at the extent to which archivist are doing the research needed to advance these major requirements of a profession. Cox (1992) and Conway (2013) are two of them.  Here is a side by side comparison of one of the tabled from these two articles.  </a:t>
            </a:r>
          </a:p>
          <a:p>
            <a:endParaRPr lang="en-US" dirty="0"/>
          </a:p>
          <a:p>
            <a:r>
              <a:rPr lang="en-US" dirty="0" smtClean="0"/>
              <a:t>The tables show that about a third of the articles published in certain archival journals over certain periods of time are research oriented.  Some favored methods.  </a:t>
            </a:r>
          </a:p>
          <a:p>
            <a:endParaRPr lang="en-US" dirty="0"/>
          </a:p>
          <a:p>
            <a:r>
              <a:rPr lang="en-US" dirty="0" smtClean="0"/>
              <a:t>What may be most striking however, is how few of these research articles concern the most pressing issues of the archival profession itself.</a:t>
            </a:r>
          </a:p>
          <a:p>
            <a:endParaRPr lang="en-US" dirty="0"/>
          </a:p>
          <a:p>
            <a:r>
              <a:rPr lang="en-US" dirty="0" smtClean="0"/>
              <a:t>Report on Articles with “research in the title”  70 articles.  Three-quarters on other aspects of research.  Fourteen articles – five agenda, 6 education for professional research, xx on the</a:t>
            </a:r>
          </a:p>
          <a:p>
            <a:endParaRPr lang="en-US" dirty="0"/>
          </a:p>
          <a:p>
            <a:endParaRPr lang="en-US" dirty="0"/>
          </a:p>
        </p:txBody>
      </p:sp>
      <p:sp>
        <p:nvSpPr>
          <p:cNvPr id="4" name="Slide Number Placeholder 3"/>
          <p:cNvSpPr>
            <a:spLocks noGrp="1"/>
          </p:cNvSpPr>
          <p:nvPr>
            <p:ph type="sldNum" sz="quarter" idx="10"/>
          </p:nvPr>
        </p:nvSpPr>
        <p:spPr/>
        <p:txBody>
          <a:bodyPr/>
          <a:lstStyle/>
          <a:p>
            <a:fld id="{ADB00A38-39F3-4B04-9990-9B75D237C639}" type="slidenum">
              <a:rPr lang="en-US" smtClean="0"/>
              <a:t>5</a:t>
            </a:fld>
            <a:endParaRPr lang="en-US"/>
          </a:p>
        </p:txBody>
      </p:sp>
    </p:spTree>
    <p:extLst>
      <p:ext uri="{BB962C8B-B14F-4D97-AF65-F5344CB8AC3E}">
        <p14:creationId xmlns:p14="http://schemas.microsoft.com/office/powerpoint/2010/main" val="2182990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for wont of trying.</a:t>
            </a:r>
          </a:p>
          <a:p>
            <a:endParaRPr lang="en-US" dirty="0"/>
          </a:p>
          <a:p>
            <a:r>
              <a:rPr lang="en-US" dirty="0" smtClean="0"/>
              <a:t>CGAP – planning for the profession.  Three waves of research agendas.</a:t>
            </a:r>
            <a:endParaRPr lang="en-US" dirty="0"/>
          </a:p>
        </p:txBody>
      </p:sp>
      <p:sp>
        <p:nvSpPr>
          <p:cNvPr id="4" name="Slide Number Placeholder 3"/>
          <p:cNvSpPr>
            <a:spLocks noGrp="1"/>
          </p:cNvSpPr>
          <p:nvPr>
            <p:ph type="sldNum" sz="quarter" idx="10"/>
          </p:nvPr>
        </p:nvSpPr>
        <p:spPr/>
        <p:txBody>
          <a:bodyPr/>
          <a:lstStyle/>
          <a:p>
            <a:fld id="{ADB00A38-39F3-4B04-9990-9B75D237C639}" type="slidenum">
              <a:rPr lang="en-US" smtClean="0"/>
              <a:t>6</a:t>
            </a:fld>
            <a:endParaRPr lang="en-US"/>
          </a:p>
        </p:txBody>
      </p:sp>
    </p:spTree>
    <p:extLst>
      <p:ext uri="{BB962C8B-B14F-4D97-AF65-F5344CB8AC3E}">
        <p14:creationId xmlns:p14="http://schemas.microsoft.com/office/powerpoint/2010/main" val="3767879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Much deeper pursuit of research and education.  Not sufficient time to provide the details.  </a:t>
            </a:r>
          </a:p>
          <a:p>
            <a:endParaRPr lang="en-US" dirty="0"/>
          </a:p>
          <a:p>
            <a:r>
              <a:rPr lang="en-US" dirty="0" err="1" smtClean="0"/>
              <a:t>Ketelaar</a:t>
            </a:r>
            <a:r>
              <a:rPr lang="en-US" dirty="0" smtClean="0"/>
              <a:t> – visionary call for </a:t>
            </a:r>
            <a:r>
              <a:rPr lang="en-US" dirty="0" err="1" smtClean="0"/>
              <a:t>archivistics</a:t>
            </a:r>
            <a:r>
              <a:rPr lang="en-US" dirty="0" smtClean="0"/>
              <a:t> as a research construct at the center of the archival profession.</a:t>
            </a:r>
          </a:p>
          <a:p>
            <a:endParaRPr lang="en-US" dirty="0"/>
          </a:p>
          <a:p>
            <a:r>
              <a:rPr lang="en-US" dirty="0" smtClean="0"/>
              <a:t>Growth of faculty – Burke/Conway through AERI.</a:t>
            </a:r>
          </a:p>
          <a:p>
            <a:endParaRPr lang="en-US" dirty="0"/>
          </a:p>
          <a:p>
            <a:r>
              <a:rPr lang="en-US" dirty="0" smtClean="0"/>
              <a:t>Deep dives into curriculum development</a:t>
            </a:r>
          </a:p>
          <a:p>
            <a:endParaRPr lang="en-US" dirty="0"/>
          </a:p>
          <a:p>
            <a:r>
              <a:rPr lang="en-US" dirty="0" smtClean="0"/>
              <a:t>Iterative efforts to characterize the professional knowledge, skills and aptitudes needed to enter and continue successfully in the archival profession.  Also allied areas of digital curation, very broadly construed.</a:t>
            </a:r>
          </a:p>
          <a:p>
            <a:endParaRPr lang="en-US" dirty="0"/>
          </a:p>
          <a:p>
            <a:r>
              <a:rPr lang="en-US" dirty="0" smtClean="0"/>
              <a:t>The wall and the moat. It’s ok.  In a growing and vibrant profession it is fine to establish and reinforce the distinctions between the research function and the clinical function – the latter area where archivists can do the best work and make the biggest impact.  </a:t>
            </a:r>
            <a:endParaRPr lang="en-US" dirty="0"/>
          </a:p>
        </p:txBody>
      </p:sp>
      <p:sp>
        <p:nvSpPr>
          <p:cNvPr id="4" name="Slide Number Placeholder 3"/>
          <p:cNvSpPr>
            <a:spLocks noGrp="1"/>
          </p:cNvSpPr>
          <p:nvPr>
            <p:ph type="sldNum" sz="quarter" idx="10"/>
          </p:nvPr>
        </p:nvSpPr>
        <p:spPr/>
        <p:txBody>
          <a:bodyPr/>
          <a:lstStyle/>
          <a:p>
            <a:fld id="{ADB00A38-39F3-4B04-9990-9B75D237C639}" type="slidenum">
              <a:rPr lang="en-US" smtClean="0"/>
              <a:t>7</a:t>
            </a:fld>
            <a:endParaRPr lang="en-US"/>
          </a:p>
        </p:txBody>
      </p:sp>
    </p:spTree>
    <p:extLst>
      <p:ext uri="{BB962C8B-B14F-4D97-AF65-F5344CB8AC3E}">
        <p14:creationId xmlns:p14="http://schemas.microsoft.com/office/powerpoint/2010/main" val="3739162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1976 presidential address by Robert M. Warner.</a:t>
            </a:r>
          </a:p>
          <a:p>
            <a:endParaRPr lang="en-US" dirty="0"/>
          </a:p>
          <a:p>
            <a:r>
              <a:rPr lang="en-US" dirty="0" smtClean="0"/>
              <a:t>1980 SAA Newsletter</a:t>
            </a:r>
          </a:p>
          <a:p>
            <a:endParaRPr lang="en-US" dirty="0"/>
          </a:p>
          <a:p>
            <a:r>
              <a:rPr lang="en-US" dirty="0" smtClean="0"/>
              <a:t>Principles (1982) and Workbook (1989) – including census data from 1985 – the major study prior to the A*Census in 2004 (published in 2006).</a:t>
            </a:r>
          </a:p>
          <a:p>
            <a:endParaRPr lang="en-US" dirty="0"/>
          </a:p>
          <a:p>
            <a:r>
              <a:rPr lang="en-US" dirty="0" smtClean="0"/>
              <a:t>Institutional evaluation and possible program accreditation set aside in 1994 in favor of deepening support for individual certification and the iterative development of educational guidelines.  </a:t>
            </a:r>
          </a:p>
          <a:p>
            <a:endParaRPr lang="en-US" dirty="0"/>
          </a:p>
          <a:p>
            <a:r>
              <a:rPr lang="en-US" dirty="0" smtClean="0"/>
              <a:t>Consider rattling off the ten areas where the principles live.  Put them underneath these booklet pages.  </a:t>
            </a:r>
          </a:p>
          <a:p>
            <a:endParaRPr lang="en-US" dirty="0"/>
          </a:p>
          <a:p>
            <a:r>
              <a:rPr lang="en-US" dirty="0"/>
              <a:t>Throwback in a way.  But if each of these principled area of practice were viewed also through the lenses of community/indigenous archives, diversity/equity/inclusion, post custodial/post modern archives, social justice and the archive, it is feasible that evaluating and assessing the domain of practice can encompass traditional approaches and new approaches that are increasingly aware of the contingent nature of archives in society.</a:t>
            </a:r>
          </a:p>
          <a:p>
            <a:endParaRPr lang="en-US" dirty="0"/>
          </a:p>
        </p:txBody>
      </p:sp>
      <p:sp>
        <p:nvSpPr>
          <p:cNvPr id="4" name="Slide Number Placeholder 3"/>
          <p:cNvSpPr>
            <a:spLocks noGrp="1"/>
          </p:cNvSpPr>
          <p:nvPr>
            <p:ph type="sldNum" sz="quarter" idx="10"/>
          </p:nvPr>
        </p:nvSpPr>
        <p:spPr/>
        <p:txBody>
          <a:bodyPr/>
          <a:lstStyle/>
          <a:p>
            <a:fld id="{ADB00A38-39F3-4B04-9990-9B75D237C639}" type="slidenum">
              <a:rPr lang="en-US" smtClean="0"/>
              <a:t>8</a:t>
            </a:fld>
            <a:endParaRPr lang="en-US"/>
          </a:p>
        </p:txBody>
      </p:sp>
    </p:spTree>
    <p:extLst>
      <p:ext uri="{BB962C8B-B14F-4D97-AF65-F5344CB8AC3E}">
        <p14:creationId xmlns:p14="http://schemas.microsoft.com/office/powerpoint/2010/main" val="39308642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066800"/>
            <a:ext cx="4114800" cy="3086100"/>
          </a:xfrm>
        </p:spPr>
      </p:sp>
      <p:sp>
        <p:nvSpPr>
          <p:cNvPr id="3" name="Notes Placeholder 2"/>
          <p:cNvSpPr>
            <a:spLocks noGrp="1"/>
          </p:cNvSpPr>
          <p:nvPr>
            <p:ph type="body" idx="1"/>
          </p:nvPr>
        </p:nvSpPr>
        <p:spPr/>
        <p:txBody>
          <a:bodyPr/>
          <a:lstStyle/>
          <a:p>
            <a:r>
              <a:rPr lang="en-US" dirty="0" smtClean="0"/>
              <a:t>A return to first principles, recognize the priorities and limitations of individual archivists, </a:t>
            </a:r>
            <a:r>
              <a:rPr lang="en-US" dirty="0" err="1" smtClean="0"/>
              <a:t>archivial</a:t>
            </a:r>
            <a:r>
              <a:rPr lang="en-US" dirty="0" smtClean="0"/>
              <a:t> organizations, and the support structures of the profession – beginning but certainly not ending with the Society of American Archivists.</a:t>
            </a:r>
          </a:p>
          <a:p>
            <a:endParaRPr lang="en-US" dirty="0" smtClean="0"/>
          </a:p>
          <a:p>
            <a:r>
              <a:rPr lang="en-US" dirty="0" smtClean="0"/>
              <a:t>Ernst Posner made this call in 1956.  Richard Cox made this call in 1986.  Dennis Meissner made this call in 2016.  We are ready to get this done.</a:t>
            </a:r>
            <a:endParaRPr lang="en-US" dirty="0"/>
          </a:p>
          <a:p>
            <a:endParaRPr lang="en-US" dirty="0"/>
          </a:p>
          <a:p>
            <a:r>
              <a:rPr lang="en-US" dirty="0"/>
              <a:t>We don’t </a:t>
            </a:r>
            <a:r>
              <a:rPr lang="en-US" dirty="0" smtClean="0"/>
              <a:t>do research outside the academy and we don’t need to.  What we need are the </a:t>
            </a:r>
            <a:r>
              <a:rPr lang="en-US" dirty="0"/>
              <a:t>tools and support required to do a better job knowing and sharing data on who we are, what we do, who we serve, and the impact of our work beyond the four walls of our organizations.  </a:t>
            </a:r>
          </a:p>
        </p:txBody>
      </p:sp>
      <p:sp>
        <p:nvSpPr>
          <p:cNvPr id="4" name="Slide Number Placeholder 3"/>
          <p:cNvSpPr>
            <a:spLocks noGrp="1"/>
          </p:cNvSpPr>
          <p:nvPr>
            <p:ph type="sldNum" sz="quarter" idx="10"/>
          </p:nvPr>
        </p:nvSpPr>
        <p:spPr/>
        <p:txBody>
          <a:bodyPr/>
          <a:lstStyle/>
          <a:p>
            <a:fld id="{ADB00A38-39F3-4B04-9990-9B75D237C639}" type="slidenum">
              <a:rPr lang="en-US" smtClean="0"/>
              <a:t>9</a:t>
            </a:fld>
            <a:endParaRPr lang="en-US"/>
          </a:p>
        </p:txBody>
      </p:sp>
    </p:spTree>
    <p:extLst>
      <p:ext uri="{BB962C8B-B14F-4D97-AF65-F5344CB8AC3E}">
        <p14:creationId xmlns:p14="http://schemas.microsoft.com/office/powerpoint/2010/main" val="3529376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9960" name="Group 24"/>
          <p:cNvGrpSpPr>
            <a:grpSpLocks/>
          </p:cNvGrpSpPr>
          <p:nvPr/>
        </p:nvGrpSpPr>
        <p:grpSpPr bwMode="auto">
          <a:xfrm>
            <a:off x="0" y="0"/>
            <a:ext cx="9144000" cy="6858000"/>
            <a:chOff x="0" y="0"/>
            <a:chExt cx="5760" cy="4320"/>
          </a:xfrm>
        </p:grpSpPr>
        <p:sp>
          <p:nvSpPr>
            <p:cNvPr id="39938" name="Rectangle 2"/>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39942" name="Rectangle 6"/>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grpSp>
          <p:nvGrpSpPr>
            <p:cNvPr id="39958" name="Group 22"/>
            <p:cNvGrpSpPr>
              <a:grpSpLocks/>
            </p:cNvGrpSpPr>
            <p:nvPr/>
          </p:nvGrpSpPr>
          <p:grpSpPr bwMode="auto">
            <a:xfrm>
              <a:off x="0" y="672"/>
              <a:ext cx="1806" cy="1989"/>
              <a:chOff x="0" y="672"/>
              <a:chExt cx="1806" cy="1989"/>
            </a:xfrm>
          </p:grpSpPr>
          <p:sp>
            <p:nvSpPr>
              <p:cNvPr id="39943" name="Rectangle 7"/>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39944" name="Rectangle 8"/>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39945" name="Rectangle 9"/>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39946" name="Rectangle 10"/>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39947" name="Rectangle 11"/>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39948" name="Rectangle 12"/>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39949" name="Rectangle 13"/>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39950" name="Rectangle 14"/>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39951" name="Rectangle 15"/>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39952" name="Rectangle 16"/>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grpSp>
      </p:grpSp>
      <p:sp>
        <p:nvSpPr>
          <p:cNvPr id="39939" name="Rectangle 3"/>
          <p:cNvSpPr>
            <a:spLocks noGrp="1" noChangeArrowheads="1"/>
          </p:cNvSpPr>
          <p:nvPr>
            <p:ph type="dt" sz="half" idx="2"/>
          </p:nvPr>
        </p:nvSpPr>
        <p:spPr>
          <a:xfrm>
            <a:off x="457200" y="6248400"/>
            <a:ext cx="2133600" cy="457200"/>
          </a:xfrm>
        </p:spPr>
        <p:txBody>
          <a:bodyPr/>
          <a:lstStyle>
            <a:lvl1pPr>
              <a:defRPr/>
            </a:lvl1pPr>
          </a:lstStyle>
          <a:p>
            <a:r>
              <a:rPr lang="en-US"/>
              <a:t>2 August 2019</a:t>
            </a:r>
          </a:p>
        </p:txBody>
      </p:sp>
      <p:sp>
        <p:nvSpPr>
          <p:cNvPr id="39940" name="Rectangle 4"/>
          <p:cNvSpPr>
            <a:spLocks noGrp="1" noChangeArrowheads="1"/>
          </p:cNvSpPr>
          <p:nvPr>
            <p:ph type="ftr" sz="quarter" idx="3"/>
          </p:nvPr>
        </p:nvSpPr>
        <p:spPr/>
        <p:txBody>
          <a:bodyPr/>
          <a:lstStyle>
            <a:lvl1pPr>
              <a:defRPr/>
            </a:lvl1pPr>
          </a:lstStyle>
          <a:p>
            <a:r>
              <a:rPr lang="en-US"/>
              <a:t>corda@archivists.org</a:t>
            </a:r>
          </a:p>
        </p:txBody>
      </p:sp>
      <p:sp>
        <p:nvSpPr>
          <p:cNvPr id="39941" name="Rectangle 5"/>
          <p:cNvSpPr>
            <a:spLocks noGrp="1" noChangeArrowheads="1"/>
          </p:cNvSpPr>
          <p:nvPr>
            <p:ph type="sldNum" sz="quarter" idx="4"/>
          </p:nvPr>
        </p:nvSpPr>
        <p:spPr/>
        <p:txBody>
          <a:bodyPr/>
          <a:lstStyle>
            <a:lvl1pPr>
              <a:defRPr/>
            </a:lvl1pPr>
          </a:lstStyle>
          <a:p>
            <a:fld id="{8E4F8B3D-A696-478D-8038-49688F087CF9}" type="slidenum">
              <a:rPr lang="en-US"/>
              <a:pPr/>
              <a:t>‹#›</a:t>
            </a:fld>
            <a:endParaRPr lang="en-US"/>
          </a:p>
        </p:txBody>
      </p:sp>
      <p:sp>
        <p:nvSpPr>
          <p:cNvPr id="39953" name="Rectangle 17"/>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noProof="0"/>
              <a:t>Click to edit Master title style</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en-US" noProof="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corda@archivists.org</a:t>
            </a:r>
          </a:p>
        </p:txBody>
      </p:sp>
      <p:sp>
        <p:nvSpPr>
          <p:cNvPr id="5" name="Slide Number Placeholder 4"/>
          <p:cNvSpPr>
            <a:spLocks noGrp="1"/>
          </p:cNvSpPr>
          <p:nvPr>
            <p:ph type="sldNum" sz="quarter" idx="11"/>
          </p:nvPr>
        </p:nvSpPr>
        <p:spPr/>
        <p:txBody>
          <a:bodyPr/>
          <a:lstStyle>
            <a:lvl1pPr>
              <a:defRPr/>
            </a:lvl1pPr>
          </a:lstStyle>
          <a:p>
            <a:fld id="{71B7CDC8-22D9-47A1-8BD0-D87EFD9FEADA}"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a:t>2 August 2019</a:t>
            </a:r>
          </a:p>
        </p:txBody>
      </p:sp>
    </p:spTree>
    <p:extLst>
      <p:ext uri="{BB962C8B-B14F-4D97-AF65-F5344CB8AC3E}">
        <p14:creationId xmlns:p14="http://schemas.microsoft.com/office/powerpoint/2010/main" val="1871576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corda@archivists.org</a:t>
            </a:r>
          </a:p>
        </p:txBody>
      </p:sp>
      <p:sp>
        <p:nvSpPr>
          <p:cNvPr id="5" name="Slide Number Placeholder 4"/>
          <p:cNvSpPr>
            <a:spLocks noGrp="1"/>
          </p:cNvSpPr>
          <p:nvPr>
            <p:ph type="sldNum" sz="quarter" idx="11"/>
          </p:nvPr>
        </p:nvSpPr>
        <p:spPr/>
        <p:txBody>
          <a:bodyPr/>
          <a:lstStyle>
            <a:lvl1pPr>
              <a:defRPr/>
            </a:lvl1pPr>
          </a:lstStyle>
          <a:p>
            <a:fld id="{2493583D-3B3D-4315-AC2A-03A0CFD6687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a:t>2 August 2019</a:t>
            </a:r>
          </a:p>
        </p:txBody>
      </p:sp>
    </p:spTree>
    <p:extLst>
      <p:ext uri="{BB962C8B-B14F-4D97-AF65-F5344CB8AC3E}">
        <p14:creationId xmlns:p14="http://schemas.microsoft.com/office/powerpoint/2010/main" val="515963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p>
            <a:r>
              <a:rPr lang="en-US"/>
              <a:t>Click to edit Master title style</a:t>
            </a:r>
          </a:p>
        </p:txBody>
      </p:sp>
      <p:sp>
        <p:nvSpPr>
          <p:cNvPr id="3" name="Content Placeholder 2"/>
          <p:cNvSpPr>
            <a:spLocks noGrp="1"/>
          </p:cNvSpPr>
          <p:nvPr>
            <p:ph idx="1"/>
          </p:nvPr>
        </p:nvSpPr>
        <p:spPr>
          <a:xfrm>
            <a:off x="457200" y="1524000"/>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corda@archivists.org</a:t>
            </a:r>
          </a:p>
        </p:txBody>
      </p:sp>
      <p:sp>
        <p:nvSpPr>
          <p:cNvPr id="5" name="Slide Number Placeholder 4"/>
          <p:cNvSpPr>
            <a:spLocks noGrp="1"/>
          </p:cNvSpPr>
          <p:nvPr>
            <p:ph type="sldNum" sz="quarter" idx="11"/>
          </p:nvPr>
        </p:nvSpPr>
        <p:spPr/>
        <p:txBody>
          <a:bodyPr/>
          <a:lstStyle>
            <a:lvl1pPr>
              <a:defRPr/>
            </a:lvl1pPr>
          </a:lstStyle>
          <a:p>
            <a:fld id="{78279986-1779-44EA-93BE-1279814C2A7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a:t>2 August 2019</a:t>
            </a:r>
          </a:p>
        </p:txBody>
      </p:sp>
    </p:spTree>
    <p:extLst>
      <p:ext uri="{BB962C8B-B14F-4D97-AF65-F5344CB8AC3E}">
        <p14:creationId xmlns:p14="http://schemas.microsoft.com/office/powerpoint/2010/main" val="3940495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a:t>corda@archivists.org</a:t>
            </a:r>
          </a:p>
        </p:txBody>
      </p:sp>
      <p:sp>
        <p:nvSpPr>
          <p:cNvPr id="5" name="Slide Number Placeholder 4"/>
          <p:cNvSpPr>
            <a:spLocks noGrp="1"/>
          </p:cNvSpPr>
          <p:nvPr>
            <p:ph type="sldNum" sz="quarter" idx="11"/>
          </p:nvPr>
        </p:nvSpPr>
        <p:spPr/>
        <p:txBody>
          <a:bodyPr/>
          <a:lstStyle>
            <a:lvl1pPr>
              <a:defRPr/>
            </a:lvl1pPr>
          </a:lstStyle>
          <a:p>
            <a:fld id="{B901E79A-FD38-46E9-896A-B63A48273B2A}"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a:t>2 August 2019</a:t>
            </a:r>
          </a:p>
        </p:txBody>
      </p:sp>
    </p:spTree>
    <p:extLst>
      <p:ext uri="{BB962C8B-B14F-4D97-AF65-F5344CB8AC3E}">
        <p14:creationId xmlns:p14="http://schemas.microsoft.com/office/powerpoint/2010/main" val="1212333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r>
              <a:rPr lang="en-US"/>
              <a:t>corda@archivists.org</a:t>
            </a:r>
          </a:p>
        </p:txBody>
      </p:sp>
      <p:sp>
        <p:nvSpPr>
          <p:cNvPr id="6" name="Slide Number Placeholder 5"/>
          <p:cNvSpPr>
            <a:spLocks noGrp="1"/>
          </p:cNvSpPr>
          <p:nvPr>
            <p:ph type="sldNum" sz="quarter" idx="11"/>
          </p:nvPr>
        </p:nvSpPr>
        <p:spPr/>
        <p:txBody>
          <a:bodyPr/>
          <a:lstStyle>
            <a:lvl1pPr>
              <a:defRPr/>
            </a:lvl1pPr>
          </a:lstStyle>
          <a:p>
            <a:fld id="{07754778-D213-41CF-AFC0-C7AFA3F6BCF7}"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a:t>2 August 2019</a:t>
            </a:r>
          </a:p>
        </p:txBody>
      </p:sp>
    </p:spTree>
    <p:extLst>
      <p:ext uri="{BB962C8B-B14F-4D97-AF65-F5344CB8AC3E}">
        <p14:creationId xmlns:p14="http://schemas.microsoft.com/office/powerpoint/2010/main" val="546416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r>
              <a:rPr lang="en-US"/>
              <a:t>corda@archivists.org</a:t>
            </a:r>
          </a:p>
        </p:txBody>
      </p:sp>
      <p:sp>
        <p:nvSpPr>
          <p:cNvPr id="8" name="Slide Number Placeholder 7"/>
          <p:cNvSpPr>
            <a:spLocks noGrp="1"/>
          </p:cNvSpPr>
          <p:nvPr>
            <p:ph type="sldNum" sz="quarter" idx="11"/>
          </p:nvPr>
        </p:nvSpPr>
        <p:spPr/>
        <p:txBody>
          <a:bodyPr/>
          <a:lstStyle>
            <a:lvl1pPr>
              <a:defRPr/>
            </a:lvl1pPr>
          </a:lstStyle>
          <a:p>
            <a:fld id="{1C795E7D-F96D-475B-A000-BAD8AAE6D148}"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a:t>2 August 2019</a:t>
            </a:r>
          </a:p>
        </p:txBody>
      </p:sp>
    </p:spTree>
    <p:extLst>
      <p:ext uri="{BB962C8B-B14F-4D97-AF65-F5344CB8AC3E}">
        <p14:creationId xmlns:p14="http://schemas.microsoft.com/office/powerpoint/2010/main" val="2837638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corda@archivists.org</a:t>
            </a:r>
          </a:p>
        </p:txBody>
      </p:sp>
      <p:sp>
        <p:nvSpPr>
          <p:cNvPr id="4" name="Slide Number Placeholder 3"/>
          <p:cNvSpPr>
            <a:spLocks noGrp="1"/>
          </p:cNvSpPr>
          <p:nvPr>
            <p:ph type="sldNum" sz="quarter" idx="11"/>
          </p:nvPr>
        </p:nvSpPr>
        <p:spPr/>
        <p:txBody>
          <a:bodyPr/>
          <a:lstStyle>
            <a:lvl1pPr>
              <a:defRPr/>
            </a:lvl1pPr>
          </a:lstStyle>
          <a:p>
            <a:fld id="{635A7C6A-3CDE-4C63-B857-FD119403A0DE}"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a:t>2 August 2019</a:t>
            </a:r>
          </a:p>
        </p:txBody>
      </p:sp>
    </p:spTree>
    <p:extLst>
      <p:ext uri="{BB962C8B-B14F-4D97-AF65-F5344CB8AC3E}">
        <p14:creationId xmlns:p14="http://schemas.microsoft.com/office/powerpoint/2010/main" val="524047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corda@archivists.org</a:t>
            </a:r>
          </a:p>
        </p:txBody>
      </p:sp>
      <p:sp>
        <p:nvSpPr>
          <p:cNvPr id="3" name="Slide Number Placeholder 2"/>
          <p:cNvSpPr>
            <a:spLocks noGrp="1"/>
          </p:cNvSpPr>
          <p:nvPr>
            <p:ph type="sldNum" sz="quarter" idx="11"/>
          </p:nvPr>
        </p:nvSpPr>
        <p:spPr/>
        <p:txBody>
          <a:bodyPr/>
          <a:lstStyle>
            <a:lvl1pPr>
              <a:defRPr/>
            </a:lvl1pPr>
          </a:lstStyle>
          <a:p>
            <a:fld id="{507AB847-E558-4463-A806-438FD6E2CE1D}"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a:t>2 August 2019</a:t>
            </a:r>
          </a:p>
        </p:txBody>
      </p:sp>
    </p:spTree>
    <p:extLst>
      <p:ext uri="{BB962C8B-B14F-4D97-AF65-F5344CB8AC3E}">
        <p14:creationId xmlns:p14="http://schemas.microsoft.com/office/powerpoint/2010/main" val="790064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corda@archivists.org</a:t>
            </a:r>
          </a:p>
        </p:txBody>
      </p:sp>
      <p:sp>
        <p:nvSpPr>
          <p:cNvPr id="6" name="Slide Number Placeholder 5"/>
          <p:cNvSpPr>
            <a:spLocks noGrp="1"/>
          </p:cNvSpPr>
          <p:nvPr>
            <p:ph type="sldNum" sz="quarter" idx="11"/>
          </p:nvPr>
        </p:nvSpPr>
        <p:spPr/>
        <p:txBody>
          <a:bodyPr/>
          <a:lstStyle>
            <a:lvl1pPr>
              <a:defRPr/>
            </a:lvl1pPr>
          </a:lstStyle>
          <a:p>
            <a:fld id="{9698579B-0ACB-4914-9928-E7C7C1100B4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a:t>2 August 2019</a:t>
            </a:r>
          </a:p>
        </p:txBody>
      </p:sp>
    </p:spTree>
    <p:extLst>
      <p:ext uri="{BB962C8B-B14F-4D97-AF65-F5344CB8AC3E}">
        <p14:creationId xmlns:p14="http://schemas.microsoft.com/office/powerpoint/2010/main" val="955351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corda@archivists.org</a:t>
            </a:r>
          </a:p>
        </p:txBody>
      </p:sp>
      <p:sp>
        <p:nvSpPr>
          <p:cNvPr id="6" name="Slide Number Placeholder 5"/>
          <p:cNvSpPr>
            <a:spLocks noGrp="1"/>
          </p:cNvSpPr>
          <p:nvPr>
            <p:ph type="sldNum" sz="quarter" idx="11"/>
          </p:nvPr>
        </p:nvSpPr>
        <p:spPr/>
        <p:txBody>
          <a:bodyPr/>
          <a:lstStyle>
            <a:lvl1pPr>
              <a:defRPr/>
            </a:lvl1pPr>
          </a:lstStyle>
          <a:p>
            <a:fld id="{3969DDED-B46B-42E5-9739-E57DADB07C3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a:t>2 August 2019</a:t>
            </a:r>
          </a:p>
        </p:txBody>
      </p:sp>
    </p:spTree>
    <p:extLst>
      <p:ext uri="{BB962C8B-B14F-4D97-AF65-F5344CB8AC3E}">
        <p14:creationId xmlns:p14="http://schemas.microsoft.com/office/powerpoint/2010/main" val="2715045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5225"/>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2000"/>
            </a:lvl1pPr>
          </a:lstStyle>
          <a:p>
            <a:r>
              <a:rPr lang="en-US" dirty="0" smtClean="0"/>
              <a:t>corda@archivists.org</a:t>
            </a:r>
            <a:endParaRPr lang="en-US" dirty="0"/>
          </a:p>
        </p:txBody>
      </p:sp>
      <p:sp>
        <p:nvSpPr>
          <p:cNvPr id="38916" name="Rectangle 4"/>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1C1A83E3-B4DB-4141-BBAF-3CCB4DB0F002}" type="slidenum">
              <a:rPr lang="en-US"/>
              <a:pPr/>
              <a:t>‹#›</a:t>
            </a:fld>
            <a:endParaRPr lang="en-US"/>
          </a:p>
        </p:txBody>
      </p:sp>
      <p:grpSp>
        <p:nvGrpSpPr>
          <p:cNvPr id="38947" name="Group 35"/>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38919"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38920"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38921"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accent2"/>
                </a:solidFill>
              </a:endParaRPr>
            </a:p>
          </p:txBody>
        </p:sp>
        <p:sp>
          <p:nvSpPr>
            <p:cNvPr id="38922"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38923"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38924"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accent2"/>
                </a:solidFill>
              </a:endParaRPr>
            </a:p>
          </p:txBody>
        </p:sp>
        <p:sp>
          <p:nvSpPr>
            <p:cNvPr id="38925"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solidFill>
                  <a:schemeClr val="accent2"/>
                </a:solidFill>
              </a:endParaRPr>
            </a:p>
          </p:txBody>
        </p:sp>
      </p:grpSp>
      <p:sp>
        <p:nvSpPr>
          <p:cNvPr id="38926"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38927"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dirty="0"/>
              <a:t>2 August 2019</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hdr="0"/>
  <p:txStyles>
    <p:titleStyle>
      <a:lvl1pPr algn="l" rtl="0" eaLnBrk="1" fontAlgn="base" hangingPunct="1">
        <a:spcBef>
          <a:spcPct val="0"/>
        </a:spcBef>
        <a:spcAft>
          <a:spcPct val="0"/>
        </a:spcAft>
        <a:defRPr sz="36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n"/>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
        <a:defRPr sz="20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18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ecfr.gov/cgi-bin/text-idx?SID=aae75c7cb17f345fd554e5cfd55df0c0&amp;mc=true&amp;node=se45.1.46_1102&amp;rgn=div8"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doi.org/10.1007/s10502-006-6742-6"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oi.org/10.1108/AJIM-01-2015-0005" TargetMode="External"/><Relationship Id="rId2" Type="http://schemas.openxmlformats.org/officeDocument/2006/relationships/hyperlink" Target="https://doi.org/10.1007/s10502-005-6992-8" TargetMode="External"/><Relationship Id="rId1" Type="http://schemas.openxmlformats.org/officeDocument/2006/relationships/slideLayout" Target="../slideLayouts/slideLayout2.xml"/><Relationship Id="rId5" Type="http://schemas.openxmlformats.org/officeDocument/2006/relationships/hyperlink" Target="https://doi.org/10.1787/9789264239012-en" TargetMode="External"/><Relationship Id="rId4" Type="http://schemas.openxmlformats.org/officeDocument/2006/relationships/hyperlink" Target="https://www2.archivists.org/sites/all/files/ArchivesAssessPlanWkbkAug2010.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2.archivists.org/groups/standards-committee/guidelines-for-evaluation-of-archival-institutions" TargetMode="External"/><Relationship Id="rId7" Type="http://schemas.openxmlformats.org/officeDocument/2006/relationships/hyperlink" Target="https://www2.archivists.org/sites/all/files/102_saaresearchforum_2018_presentation_wilczek_live.pptx" TargetMode="External"/><Relationship Id="rId2" Type="http://schemas.openxmlformats.org/officeDocument/2006/relationships/hyperlink" Target="https://www2.archivists.org/node/21118" TargetMode="External"/><Relationship Id="rId1" Type="http://schemas.openxmlformats.org/officeDocument/2006/relationships/slideLayout" Target="../slideLayouts/slideLayout2.xml"/><Relationship Id="rId6" Type="http://schemas.openxmlformats.org/officeDocument/2006/relationships/hyperlink" Target="http://libjournal.uncg.edu/index.php/ap/article/view/1084" TargetMode="External"/><Relationship Id="rId5" Type="http://schemas.openxmlformats.org/officeDocument/2006/relationships/hyperlink" Target="https://www2.archivists.org/governance/handbook/section7/groups/Research-Data-Assessment" TargetMode="External"/><Relationship Id="rId4" Type="http://schemas.openxmlformats.org/officeDocument/2006/relationships/hyperlink" Target="https://www2.archivists.org/sites/all/files/1118-IV-A-TF-CORDE_0.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t>Framing Research as Evaluation and Assessment</a:t>
            </a:r>
          </a:p>
        </p:txBody>
      </p:sp>
      <p:sp>
        <p:nvSpPr>
          <p:cNvPr id="3" name="Subtitle 2"/>
          <p:cNvSpPr>
            <a:spLocks noGrp="1"/>
          </p:cNvSpPr>
          <p:nvPr>
            <p:ph type="subTitle" idx="1"/>
          </p:nvPr>
        </p:nvSpPr>
        <p:spPr>
          <a:xfrm>
            <a:off x="2971800" y="4267200"/>
            <a:ext cx="6019800" cy="2209800"/>
          </a:xfrm>
        </p:spPr>
        <p:txBody>
          <a:bodyPr/>
          <a:lstStyle/>
          <a:p>
            <a:r>
              <a:rPr lang="en-US" dirty="0"/>
              <a:t>Introducing CORDA</a:t>
            </a:r>
          </a:p>
          <a:p>
            <a:endParaRPr lang="en-US" dirty="0"/>
          </a:p>
          <a:p>
            <a:r>
              <a:rPr lang="en-US" sz="2000" dirty="0"/>
              <a:t>Paul Conway, University of Michigan</a:t>
            </a:r>
          </a:p>
          <a:p>
            <a:r>
              <a:rPr lang="en-US" sz="2000" dirty="0"/>
              <a:t>Jennifer Gunter King, Emory University</a:t>
            </a:r>
          </a:p>
        </p:txBody>
      </p:sp>
    </p:spTree>
    <p:extLst>
      <p:ext uri="{BB962C8B-B14F-4D97-AF65-F5344CB8AC3E}">
        <p14:creationId xmlns:p14="http://schemas.microsoft.com/office/powerpoint/2010/main" val="1814026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CORDA Origin </a:t>
            </a:r>
            <a:r>
              <a:rPr lang="en-US" dirty="0" smtClean="0"/>
              <a:t>Story</a:t>
            </a:r>
            <a:endParaRPr lang="en-US" dirty="0"/>
          </a:p>
        </p:txBody>
      </p:sp>
      <p:sp>
        <p:nvSpPr>
          <p:cNvPr id="3" name="Content Placeholder 2"/>
          <p:cNvSpPr>
            <a:spLocks noGrp="1"/>
          </p:cNvSpPr>
          <p:nvPr>
            <p:ph idx="1"/>
          </p:nvPr>
        </p:nvSpPr>
        <p:spPr>
          <a:xfrm>
            <a:off x="457200" y="1523999"/>
            <a:ext cx="8229600" cy="4721225"/>
          </a:xfrm>
        </p:spPr>
        <p:txBody>
          <a:bodyPr/>
          <a:lstStyle/>
          <a:p>
            <a:r>
              <a:rPr lang="en-US" sz="1800" dirty="0" smtClean="0"/>
              <a:t>2016: Dennis </a:t>
            </a:r>
            <a:r>
              <a:rPr lang="en-US" sz="1800" dirty="0"/>
              <a:t>Meissner SAA presidential address, “Bare Necessities”</a:t>
            </a:r>
          </a:p>
          <a:p>
            <a:pPr marL="0" indent="0">
              <a:buNone/>
            </a:pPr>
            <a:endParaRPr lang="en-US" sz="1800" dirty="0"/>
          </a:p>
          <a:p>
            <a:r>
              <a:rPr lang="en-US" sz="1800" dirty="0" smtClean="0"/>
              <a:t>2016: </a:t>
            </a:r>
            <a:r>
              <a:rPr lang="en-US" sz="1800" dirty="0"/>
              <a:t>President Meissner Proposal for a Committee on Research and Evaluation (CORE)</a:t>
            </a:r>
          </a:p>
          <a:p>
            <a:pPr marL="0" indent="0">
              <a:buNone/>
            </a:pPr>
            <a:endParaRPr lang="en-US" sz="1800" dirty="0"/>
          </a:p>
          <a:p>
            <a:r>
              <a:rPr lang="en-US" sz="1800" dirty="0"/>
              <a:t>May </a:t>
            </a:r>
            <a:r>
              <a:rPr lang="en-US" sz="1800" dirty="0" smtClean="0"/>
              <a:t>2017: SAA </a:t>
            </a:r>
            <a:r>
              <a:rPr lang="en-US" sz="1800" dirty="0"/>
              <a:t>Council charged the </a:t>
            </a:r>
            <a:r>
              <a:rPr lang="en-US" sz="1800" i="1" dirty="0"/>
              <a:t>Task Force on Research/Data and Evaluation</a:t>
            </a:r>
            <a:r>
              <a:rPr lang="en-US" sz="1800" dirty="0"/>
              <a:t> (TF- CORDE) </a:t>
            </a:r>
          </a:p>
          <a:p>
            <a:pPr lvl="1"/>
            <a:r>
              <a:rPr lang="en-US" sz="1800" dirty="0"/>
              <a:t>comprised of Chair Michelle Light and member Sarah Buchanan, </a:t>
            </a:r>
            <a:r>
              <a:rPr lang="en-US" sz="1800" dirty="0" err="1"/>
              <a:t>Mahnaz</a:t>
            </a:r>
            <a:r>
              <a:rPr lang="en-US" sz="1800" dirty="0"/>
              <a:t> </a:t>
            </a:r>
            <a:r>
              <a:rPr lang="en-US" sz="1800" dirty="0" err="1"/>
              <a:t>Ghaznavi</a:t>
            </a:r>
            <a:r>
              <a:rPr lang="en-US" sz="1800" dirty="0"/>
              <a:t>, Dennis Meissner, Daniel Noonan, and Stacie Williams</a:t>
            </a:r>
          </a:p>
          <a:p>
            <a:pPr lvl="1"/>
            <a:endParaRPr lang="en-US" sz="1800" dirty="0"/>
          </a:p>
          <a:p>
            <a:r>
              <a:rPr lang="en-US" sz="1800" dirty="0"/>
              <a:t>November </a:t>
            </a:r>
            <a:r>
              <a:rPr lang="en-US" sz="1800" dirty="0" smtClean="0"/>
              <a:t>2018: SAA Council establishes </a:t>
            </a:r>
            <a:r>
              <a:rPr lang="en-US" sz="1800" b="1" dirty="0" smtClean="0"/>
              <a:t>Committee on Research, Data and Assessment</a:t>
            </a:r>
            <a:endParaRPr lang="en-US" sz="1800" b="1" dirty="0"/>
          </a:p>
          <a:p>
            <a:endParaRPr lang="en-US" sz="1800" dirty="0"/>
          </a:p>
          <a:p>
            <a:r>
              <a:rPr lang="en-US" sz="1800" dirty="0"/>
              <a:t>March </a:t>
            </a:r>
            <a:r>
              <a:rPr lang="en-US" sz="1800" dirty="0" smtClean="0"/>
              <a:t>2019: CORDA </a:t>
            </a:r>
            <a:r>
              <a:rPr lang="en-US" sz="1800" dirty="0"/>
              <a:t>launched</a:t>
            </a:r>
          </a:p>
          <a:p>
            <a:endParaRPr lang="en-US" dirty="0"/>
          </a:p>
          <a:p>
            <a:endParaRPr lang="en-US" dirty="0"/>
          </a:p>
          <a:p>
            <a:endParaRPr lang="en-US" dirty="0"/>
          </a:p>
        </p:txBody>
      </p:sp>
      <p:sp>
        <p:nvSpPr>
          <p:cNvPr id="4" name="Footer Placeholder 3"/>
          <p:cNvSpPr>
            <a:spLocks noGrp="1"/>
          </p:cNvSpPr>
          <p:nvPr>
            <p:ph type="ftr" sz="quarter" idx="10"/>
          </p:nvPr>
        </p:nvSpPr>
        <p:spPr/>
        <p:txBody>
          <a:bodyPr/>
          <a:lstStyle/>
          <a:p>
            <a:r>
              <a:rPr lang="en-US"/>
              <a:t>corda@archivists.org</a:t>
            </a:r>
          </a:p>
        </p:txBody>
      </p:sp>
      <p:sp>
        <p:nvSpPr>
          <p:cNvPr id="5" name="Slide Number Placeholder 4"/>
          <p:cNvSpPr>
            <a:spLocks noGrp="1"/>
          </p:cNvSpPr>
          <p:nvPr>
            <p:ph type="sldNum" sz="quarter" idx="11"/>
          </p:nvPr>
        </p:nvSpPr>
        <p:spPr/>
        <p:txBody>
          <a:bodyPr/>
          <a:lstStyle/>
          <a:p>
            <a:fld id="{78279986-1779-44EA-93BE-1279814C2A70}" type="slidenum">
              <a:rPr lang="en-US" smtClean="0"/>
              <a:pPr/>
              <a:t>10</a:t>
            </a:fld>
            <a:endParaRPr lang="en-US" dirty="0"/>
          </a:p>
        </p:txBody>
      </p:sp>
      <p:sp>
        <p:nvSpPr>
          <p:cNvPr id="6" name="Date Placeholder 5"/>
          <p:cNvSpPr>
            <a:spLocks noGrp="1"/>
          </p:cNvSpPr>
          <p:nvPr>
            <p:ph type="dt" sz="half" idx="12"/>
          </p:nvPr>
        </p:nvSpPr>
        <p:spPr/>
        <p:txBody>
          <a:bodyPr/>
          <a:lstStyle/>
          <a:p>
            <a:r>
              <a:rPr lang="en-US"/>
              <a:t>2 August 2019</a:t>
            </a:r>
          </a:p>
        </p:txBody>
      </p:sp>
    </p:spTree>
    <p:extLst>
      <p:ext uri="{BB962C8B-B14F-4D97-AF65-F5344CB8AC3E}">
        <p14:creationId xmlns:p14="http://schemas.microsoft.com/office/powerpoint/2010/main" val="25986570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CORDA Charge</a:t>
            </a:r>
          </a:p>
        </p:txBody>
      </p:sp>
      <p:sp>
        <p:nvSpPr>
          <p:cNvPr id="3" name="Content Placeholder 2"/>
          <p:cNvSpPr>
            <a:spLocks noGrp="1"/>
          </p:cNvSpPr>
          <p:nvPr>
            <p:ph idx="1"/>
          </p:nvPr>
        </p:nvSpPr>
        <p:spPr>
          <a:xfrm>
            <a:off x="423620" y="1295399"/>
            <a:ext cx="8229600" cy="4949825"/>
          </a:xfrm>
        </p:spPr>
        <p:txBody>
          <a:bodyPr/>
          <a:lstStyle/>
          <a:p>
            <a:pPr marL="0" indent="0">
              <a:buNone/>
            </a:pPr>
            <a:r>
              <a:rPr lang="en-US" sz="2000" dirty="0" smtClean="0"/>
              <a:t>The </a:t>
            </a:r>
            <a:r>
              <a:rPr lang="en-US" sz="2000" dirty="0"/>
              <a:t>Committee on Research, Data, and Assessment provides access to significant and </a:t>
            </a:r>
            <a:r>
              <a:rPr lang="en-US" sz="2000" dirty="0" smtClean="0"/>
              <a:t>useful </a:t>
            </a:r>
            <a:r>
              <a:rPr lang="en-US" sz="2000" dirty="0"/>
              <a:t>data and research </a:t>
            </a:r>
            <a:endParaRPr lang="en-US" sz="2000" dirty="0" smtClean="0"/>
          </a:p>
          <a:p>
            <a:pPr marL="0" indent="0">
              <a:buNone/>
            </a:pPr>
            <a:endParaRPr lang="en-US" sz="2000" dirty="0" smtClean="0"/>
          </a:p>
          <a:p>
            <a:r>
              <a:rPr lang="en-US" sz="2000" dirty="0" smtClean="0"/>
              <a:t>about </a:t>
            </a:r>
            <a:r>
              <a:rPr lang="en-US" sz="2000" dirty="0"/>
              <a:t>SAA, American archives, and their users </a:t>
            </a:r>
            <a:endParaRPr lang="en-US" sz="2000" dirty="0" smtClean="0"/>
          </a:p>
          <a:p>
            <a:r>
              <a:rPr lang="en-US" sz="2000" dirty="0" smtClean="0"/>
              <a:t>that </a:t>
            </a:r>
            <a:r>
              <a:rPr lang="en-US" sz="2000" dirty="0"/>
              <a:t>evidence the value of archives for </a:t>
            </a:r>
            <a:r>
              <a:rPr lang="en-US" sz="2000" dirty="0" smtClean="0"/>
              <a:t>society</a:t>
            </a:r>
          </a:p>
          <a:p>
            <a:r>
              <a:rPr lang="en-US" sz="2000" dirty="0" smtClean="0"/>
              <a:t>and help </a:t>
            </a:r>
            <a:r>
              <a:rPr lang="en-US" sz="2000" dirty="0"/>
              <a:t>us improve our services to SAA members and to our consumers. </a:t>
            </a:r>
            <a:endParaRPr lang="en-US" sz="2000" dirty="0" smtClean="0"/>
          </a:p>
          <a:p>
            <a:pPr marL="0" indent="0">
              <a:buNone/>
            </a:pPr>
            <a:endParaRPr lang="en-US" sz="2000" dirty="0" smtClean="0"/>
          </a:p>
          <a:p>
            <a:pPr marL="0" indent="0">
              <a:buNone/>
            </a:pPr>
            <a:r>
              <a:rPr lang="en-US" sz="2000" dirty="0" smtClean="0"/>
              <a:t>The </a:t>
            </a:r>
            <a:r>
              <a:rPr lang="en-US" sz="2000" dirty="0"/>
              <a:t>Committee will work to </a:t>
            </a:r>
            <a:r>
              <a:rPr lang="en-US" sz="2000" u="sng" dirty="0"/>
              <a:t>conduct or support relevant research </a:t>
            </a:r>
            <a:r>
              <a:rPr lang="en-US" sz="2000" dirty="0"/>
              <a:t>and to create, gather, and preserve </a:t>
            </a:r>
            <a:r>
              <a:rPr lang="en-US" sz="2000" u="sng" dirty="0"/>
              <a:t>data </a:t>
            </a:r>
            <a:r>
              <a:rPr lang="en-US" sz="2000" dirty="0"/>
              <a:t>by</a:t>
            </a:r>
            <a:r>
              <a:rPr lang="en-US" sz="2000" b="1" dirty="0"/>
              <a:t> </a:t>
            </a:r>
            <a:r>
              <a:rPr lang="en-US" sz="2000" dirty="0"/>
              <a:t>directing and engaging in several areas of </a:t>
            </a:r>
            <a:r>
              <a:rPr lang="en-US" sz="2000" dirty="0" smtClean="0"/>
              <a:t>activity</a:t>
            </a:r>
            <a:endParaRPr lang="en-US" sz="2000" dirty="0"/>
          </a:p>
          <a:p>
            <a:pPr marL="0" indent="0">
              <a:buNone/>
            </a:pPr>
            <a:r>
              <a:rPr lang="en-US" sz="2000" dirty="0" smtClean="0"/>
              <a:t>.</a:t>
            </a:r>
          </a:p>
          <a:p>
            <a:pPr marL="0" indent="0">
              <a:buNone/>
            </a:pPr>
            <a:r>
              <a:rPr lang="en-US" sz="2000" dirty="0" smtClean="0"/>
              <a:t>www2.archivists.org/governance/handbook/section7/groups/Research-Data-Assessment </a:t>
            </a:r>
            <a:endParaRPr lang="en-US" sz="2000" dirty="0"/>
          </a:p>
          <a:p>
            <a:pPr marL="0" indent="0">
              <a:buNone/>
            </a:pPr>
            <a:endParaRPr lang="en-US" sz="1600" dirty="0"/>
          </a:p>
          <a:p>
            <a:pPr marL="0" indent="0">
              <a:buNone/>
            </a:pPr>
            <a:endParaRPr lang="en-US" sz="1600" dirty="0"/>
          </a:p>
        </p:txBody>
      </p:sp>
      <p:sp>
        <p:nvSpPr>
          <p:cNvPr id="4" name="Footer Placeholder 3"/>
          <p:cNvSpPr>
            <a:spLocks noGrp="1"/>
          </p:cNvSpPr>
          <p:nvPr>
            <p:ph type="ftr" sz="quarter" idx="10"/>
          </p:nvPr>
        </p:nvSpPr>
        <p:spPr/>
        <p:txBody>
          <a:bodyPr/>
          <a:lstStyle/>
          <a:p>
            <a:r>
              <a:rPr lang="en-US"/>
              <a:t>corda@archivists.org</a:t>
            </a:r>
          </a:p>
        </p:txBody>
      </p:sp>
      <p:sp>
        <p:nvSpPr>
          <p:cNvPr id="5" name="Slide Number Placeholder 4"/>
          <p:cNvSpPr>
            <a:spLocks noGrp="1"/>
          </p:cNvSpPr>
          <p:nvPr>
            <p:ph type="sldNum" sz="quarter" idx="11"/>
          </p:nvPr>
        </p:nvSpPr>
        <p:spPr/>
        <p:txBody>
          <a:bodyPr/>
          <a:lstStyle/>
          <a:p>
            <a:fld id="{78279986-1779-44EA-93BE-1279814C2A70}" type="slidenum">
              <a:rPr lang="en-US" smtClean="0"/>
              <a:pPr/>
              <a:t>11</a:t>
            </a:fld>
            <a:endParaRPr lang="en-US"/>
          </a:p>
        </p:txBody>
      </p:sp>
      <p:sp>
        <p:nvSpPr>
          <p:cNvPr id="6" name="Date Placeholder 5"/>
          <p:cNvSpPr>
            <a:spLocks noGrp="1"/>
          </p:cNvSpPr>
          <p:nvPr>
            <p:ph type="dt" sz="half" idx="12"/>
          </p:nvPr>
        </p:nvSpPr>
        <p:spPr/>
        <p:txBody>
          <a:bodyPr/>
          <a:lstStyle/>
          <a:p>
            <a:r>
              <a:rPr lang="en-US"/>
              <a:t>2 August 2019</a:t>
            </a:r>
          </a:p>
        </p:txBody>
      </p:sp>
    </p:spTree>
    <p:extLst>
      <p:ext uri="{BB962C8B-B14F-4D97-AF65-F5344CB8AC3E}">
        <p14:creationId xmlns:p14="http://schemas.microsoft.com/office/powerpoint/2010/main" val="3413950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CORDA Members</a:t>
            </a:r>
          </a:p>
        </p:txBody>
      </p:sp>
      <p:sp>
        <p:nvSpPr>
          <p:cNvPr id="3" name="Content Placeholder 2"/>
          <p:cNvSpPr>
            <a:spLocks noGrp="1"/>
          </p:cNvSpPr>
          <p:nvPr>
            <p:ph idx="1"/>
          </p:nvPr>
        </p:nvSpPr>
        <p:spPr>
          <a:xfrm>
            <a:off x="457200" y="1335504"/>
            <a:ext cx="8229600" cy="4836695"/>
          </a:xfrm>
        </p:spPr>
        <p:txBody>
          <a:bodyPr/>
          <a:lstStyle/>
          <a:p>
            <a:r>
              <a:rPr lang="en-US" sz="2000" dirty="0" smtClean="0"/>
              <a:t>Paul </a:t>
            </a:r>
            <a:r>
              <a:rPr lang="en-US" sz="2000" dirty="0"/>
              <a:t>Conway, </a:t>
            </a:r>
            <a:r>
              <a:rPr lang="en-US" sz="1800" dirty="0"/>
              <a:t>University of Michigan (co-chair) </a:t>
            </a:r>
          </a:p>
          <a:p>
            <a:r>
              <a:rPr lang="en-US" sz="2000" dirty="0" smtClean="0"/>
              <a:t>Jennifer Gunter King, </a:t>
            </a:r>
            <a:r>
              <a:rPr lang="en-US" sz="1800" dirty="0" smtClean="0"/>
              <a:t>Emory University (co-chair</a:t>
            </a:r>
            <a:r>
              <a:rPr lang="en-US" sz="2000" dirty="0" smtClean="0"/>
              <a:t>)</a:t>
            </a:r>
          </a:p>
          <a:p>
            <a:r>
              <a:rPr lang="en-US" sz="2000" dirty="0" smtClean="0"/>
              <a:t>* Sarah Buchanan, </a:t>
            </a:r>
            <a:r>
              <a:rPr lang="en-US" sz="1800" dirty="0" smtClean="0"/>
              <a:t>University of Missouri Columbia</a:t>
            </a:r>
          </a:p>
          <a:p>
            <a:r>
              <a:rPr lang="en-US" sz="2000" dirty="0" smtClean="0"/>
              <a:t>Courtney </a:t>
            </a:r>
            <a:r>
              <a:rPr lang="en-US" sz="2000" dirty="0"/>
              <a:t>Dean, </a:t>
            </a:r>
            <a:r>
              <a:rPr lang="en-US" sz="1800" dirty="0"/>
              <a:t>University of California, Los Angeles</a:t>
            </a:r>
          </a:p>
          <a:p>
            <a:r>
              <a:rPr lang="en-US" sz="2000" dirty="0"/>
              <a:t>Amanda Hawk, </a:t>
            </a:r>
            <a:r>
              <a:rPr lang="en-US" sz="1800" dirty="0"/>
              <a:t>Louisiana State University, Baton Rouge</a:t>
            </a:r>
          </a:p>
          <a:p>
            <a:r>
              <a:rPr lang="en-US" sz="2000" dirty="0"/>
              <a:t>Cristina </a:t>
            </a:r>
            <a:r>
              <a:rPr lang="en-US" sz="2000" dirty="0" err="1"/>
              <a:t>Horak</a:t>
            </a:r>
            <a:r>
              <a:rPr lang="en-US" sz="2000" dirty="0"/>
              <a:t>, </a:t>
            </a:r>
            <a:r>
              <a:rPr lang="en-US" sz="1800" dirty="0"/>
              <a:t>Federal Reserve Bank of Dallas</a:t>
            </a:r>
          </a:p>
          <a:p>
            <a:r>
              <a:rPr lang="en-US" sz="2000" dirty="0" smtClean="0"/>
              <a:t>Chris </a:t>
            </a:r>
            <a:r>
              <a:rPr lang="en-US" sz="2000" dirty="0"/>
              <a:t>Marino, </a:t>
            </a:r>
            <a:r>
              <a:rPr lang="en-US" sz="1800" dirty="0"/>
              <a:t>Environmental Design Archives, UC Berkeley</a:t>
            </a:r>
          </a:p>
          <a:p>
            <a:r>
              <a:rPr lang="en-US" sz="2000" dirty="0" smtClean="0"/>
              <a:t>* Dennis </a:t>
            </a:r>
            <a:r>
              <a:rPr lang="en-US" sz="2000" dirty="0"/>
              <a:t>Meissner, </a:t>
            </a:r>
            <a:r>
              <a:rPr lang="en-US" sz="1800" dirty="0"/>
              <a:t>Retired</a:t>
            </a:r>
            <a:endParaRPr lang="en-US" sz="2000" dirty="0"/>
          </a:p>
          <a:p>
            <a:r>
              <a:rPr lang="en-US" sz="2000" dirty="0"/>
              <a:t>Erin </a:t>
            </a:r>
            <a:r>
              <a:rPr lang="en-US" sz="2000" dirty="0" err="1"/>
              <a:t>Passehl</a:t>
            </a:r>
            <a:r>
              <a:rPr lang="en-US" sz="2000" dirty="0"/>
              <a:t> Stoddart, </a:t>
            </a:r>
            <a:r>
              <a:rPr lang="en-US" sz="1800" dirty="0"/>
              <a:t>University of Oregon</a:t>
            </a:r>
          </a:p>
          <a:p>
            <a:r>
              <a:rPr lang="en-US" sz="2000" dirty="0"/>
              <a:t>Sarah Pratt, </a:t>
            </a:r>
            <a:r>
              <a:rPr lang="en-US" sz="1800" dirty="0"/>
              <a:t>Simmons University</a:t>
            </a:r>
          </a:p>
          <a:p>
            <a:r>
              <a:rPr lang="en-US" sz="2000" dirty="0"/>
              <a:t>Ricky </a:t>
            </a:r>
            <a:r>
              <a:rPr lang="en-US" sz="2000" dirty="0" err="1" smtClean="0"/>
              <a:t>Punzalan</a:t>
            </a:r>
            <a:r>
              <a:rPr lang="en-US" sz="2000" dirty="0"/>
              <a:t>, </a:t>
            </a:r>
            <a:r>
              <a:rPr lang="en-US" sz="1800" dirty="0"/>
              <a:t>University of </a:t>
            </a:r>
            <a:r>
              <a:rPr lang="en-US" sz="1800" dirty="0" smtClean="0"/>
              <a:t>Maryland</a:t>
            </a:r>
          </a:p>
          <a:p>
            <a:endParaRPr lang="en-US" sz="1800" dirty="0"/>
          </a:p>
          <a:p>
            <a:pPr marL="0" indent="0">
              <a:buNone/>
            </a:pPr>
            <a:r>
              <a:rPr lang="en-US" sz="1600" dirty="0" smtClean="0"/>
              <a:t>* Member of Task Force-CORDE</a:t>
            </a:r>
            <a:endParaRPr lang="en-US" sz="1600" dirty="0"/>
          </a:p>
          <a:p>
            <a:endParaRPr lang="en-US" dirty="0"/>
          </a:p>
        </p:txBody>
      </p:sp>
      <p:sp>
        <p:nvSpPr>
          <p:cNvPr id="4" name="Footer Placeholder 3"/>
          <p:cNvSpPr>
            <a:spLocks noGrp="1"/>
          </p:cNvSpPr>
          <p:nvPr>
            <p:ph type="ftr" sz="quarter" idx="10"/>
          </p:nvPr>
        </p:nvSpPr>
        <p:spPr/>
        <p:txBody>
          <a:bodyPr/>
          <a:lstStyle/>
          <a:p>
            <a:r>
              <a:rPr lang="en-US"/>
              <a:t>corda@archivists.org</a:t>
            </a:r>
          </a:p>
        </p:txBody>
      </p:sp>
      <p:sp>
        <p:nvSpPr>
          <p:cNvPr id="5" name="Slide Number Placeholder 4"/>
          <p:cNvSpPr>
            <a:spLocks noGrp="1"/>
          </p:cNvSpPr>
          <p:nvPr>
            <p:ph type="sldNum" sz="quarter" idx="11"/>
          </p:nvPr>
        </p:nvSpPr>
        <p:spPr/>
        <p:txBody>
          <a:bodyPr/>
          <a:lstStyle/>
          <a:p>
            <a:fld id="{78279986-1779-44EA-93BE-1279814C2A70}" type="slidenum">
              <a:rPr lang="en-US" smtClean="0"/>
              <a:pPr/>
              <a:t>12</a:t>
            </a:fld>
            <a:endParaRPr lang="en-US"/>
          </a:p>
        </p:txBody>
      </p:sp>
      <p:sp>
        <p:nvSpPr>
          <p:cNvPr id="6" name="Date Placeholder 5"/>
          <p:cNvSpPr>
            <a:spLocks noGrp="1"/>
          </p:cNvSpPr>
          <p:nvPr>
            <p:ph type="dt" sz="half" idx="12"/>
          </p:nvPr>
        </p:nvSpPr>
        <p:spPr/>
        <p:txBody>
          <a:bodyPr/>
          <a:lstStyle/>
          <a:p>
            <a:r>
              <a:rPr lang="en-US"/>
              <a:t>2 August 2019</a:t>
            </a:r>
          </a:p>
        </p:txBody>
      </p:sp>
    </p:spTree>
    <p:extLst>
      <p:ext uri="{BB962C8B-B14F-4D97-AF65-F5344CB8AC3E}">
        <p14:creationId xmlns:p14="http://schemas.microsoft.com/office/powerpoint/2010/main" val="942016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41E9A-4374-AC4E-9635-69922F7AA867}"/>
              </a:ext>
            </a:extLst>
          </p:cNvPr>
          <p:cNvSpPr>
            <a:spLocks noGrp="1"/>
          </p:cNvSpPr>
          <p:nvPr>
            <p:ph type="title"/>
          </p:nvPr>
        </p:nvSpPr>
        <p:spPr/>
        <p:txBody>
          <a:bodyPr/>
          <a:lstStyle/>
          <a:p>
            <a:r>
              <a:rPr lang="en-US" dirty="0"/>
              <a:t>CORDA Priorities</a:t>
            </a:r>
          </a:p>
        </p:txBody>
      </p:sp>
      <p:sp>
        <p:nvSpPr>
          <p:cNvPr id="3" name="Content Placeholder 2">
            <a:extLst>
              <a:ext uri="{FF2B5EF4-FFF2-40B4-BE49-F238E27FC236}">
                <a16:creationId xmlns:a16="http://schemas.microsoft.com/office/drawing/2014/main" id="{337C73A0-038D-0540-9881-22F5C128371C}"/>
              </a:ext>
            </a:extLst>
          </p:cNvPr>
          <p:cNvSpPr>
            <a:spLocks noGrp="1"/>
          </p:cNvSpPr>
          <p:nvPr>
            <p:ph idx="1"/>
          </p:nvPr>
        </p:nvSpPr>
        <p:spPr>
          <a:xfrm>
            <a:off x="457200" y="1524000"/>
            <a:ext cx="8229600" cy="3810000"/>
          </a:xfrm>
        </p:spPr>
        <p:txBody>
          <a:bodyPr/>
          <a:lstStyle/>
          <a:p>
            <a:r>
              <a:rPr lang="en-US" sz="2000" b="1" dirty="0"/>
              <a:t>Standardized Tools </a:t>
            </a:r>
            <a:r>
              <a:rPr lang="en-US" sz="2000" dirty="0"/>
              <a:t>for gathering and analyzing data </a:t>
            </a:r>
          </a:p>
          <a:p>
            <a:pPr marL="0" indent="0">
              <a:buNone/>
            </a:pPr>
            <a:endParaRPr lang="en-US" sz="2000" dirty="0"/>
          </a:p>
          <a:p>
            <a:r>
              <a:rPr lang="en-US" sz="2000" b="1" dirty="0"/>
              <a:t>Centralized repository</a:t>
            </a:r>
          </a:p>
          <a:p>
            <a:pPr marL="0" indent="0">
              <a:buNone/>
            </a:pPr>
            <a:endParaRPr lang="en-US" sz="2000" dirty="0"/>
          </a:p>
          <a:p>
            <a:r>
              <a:rPr lang="en-US" sz="2000" b="1" dirty="0"/>
              <a:t>Training</a:t>
            </a:r>
            <a:r>
              <a:rPr lang="en-US" sz="2000" dirty="0"/>
              <a:t> on gathering, analyzing, interpreting and using data</a:t>
            </a:r>
          </a:p>
          <a:p>
            <a:pPr marL="0" indent="0">
              <a:buNone/>
            </a:pPr>
            <a:endParaRPr lang="en-US" sz="2000" dirty="0"/>
          </a:p>
          <a:p>
            <a:r>
              <a:rPr lang="en-US" sz="2000" b="1" dirty="0"/>
              <a:t>Up-to-date basic facts and figures </a:t>
            </a:r>
            <a:r>
              <a:rPr lang="en-US" sz="2000" dirty="0"/>
              <a:t>about archives and archivists</a:t>
            </a:r>
          </a:p>
          <a:p>
            <a:pPr marL="0" indent="0">
              <a:buNone/>
            </a:pPr>
            <a:endParaRPr lang="en-US" sz="2000" dirty="0"/>
          </a:p>
          <a:p>
            <a:r>
              <a:rPr lang="en-US" sz="2000" b="1" dirty="0"/>
              <a:t>Research </a:t>
            </a:r>
            <a:r>
              <a:rPr lang="en-US" sz="2000" b="1" dirty="0" smtClean="0"/>
              <a:t>Priorities</a:t>
            </a:r>
            <a:endParaRPr lang="en-US" sz="2000" b="1" dirty="0"/>
          </a:p>
        </p:txBody>
      </p:sp>
      <p:sp>
        <p:nvSpPr>
          <p:cNvPr id="4" name="Footer Placeholder 3">
            <a:extLst>
              <a:ext uri="{FF2B5EF4-FFF2-40B4-BE49-F238E27FC236}">
                <a16:creationId xmlns:a16="http://schemas.microsoft.com/office/drawing/2014/main" id="{D3A7DA1B-ECEB-1D49-808F-71568DEB9125}"/>
              </a:ext>
            </a:extLst>
          </p:cNvPr>
          <p:cNvSpPr>
            <a:spLocks noGrp="1"/>
          </p:cNvSpPr>
          <p:nvPr>
            <p:ph type="ftr" sz="quarter" idx="10"/>
          </p:nvPr>
        </p:nvSpPr>
        <p:spPr/>
        <p:txBody>
          <a:bodyPr/>
          <a:lstStyle/>
          <a:p>
            <a:r>
              <a:rPr lang="en-US"/>
              <a:t>corda@archivists.org</a:t>
            </a:r>
          </a:p>
        </p:txBody>
      </p:sp>
      <p:sp>
        <p:nvSpPr>
          <p:cNvPr id="5" name="Slide Number Placeholder 4">
            <a:extLst>
              <a:ext uri="{FF2B5EF4-FFF2-40B4-BE49-F238E27FC236}">
                <a16:creationId xmlns:a16="http://schemas.microsoft.com/office/drawing/2014/main" id="{FB3B2EAF-3B27-8747-88EB-D2819A17562C}"/>
              </a:ext>
            </a:extLst>
          </p:cNvPr>
          <p:cNvSpPr>
            <a:spLocks noGrp="1"/>
          </p:cNvSpPr>
          <p:nvPr>
            <p:ph type="sldNum" sz="quarter" idx="11"/>
          </p:nvPr>
        </p:nvSpPr>
        <p:spPr/>
        <p:txBody>
          <a:bodyPr/>
          <a:lstStyle/>
          <a:p>
            <a:fld id="{78279986-1779-44EA-93BE-1279814C2A70}" type="slidenum">
              <a:rPr lang="en-US" smtClean="0"/>
              <a:pPr/>
              <a:t>13</a:t>
            </a:fld>
            <a:endParaRPr lang="en-US"/>
          </a:p>
        </p:txBody>
      </p:sp>
      <p:sp>
        <p:nvSpPr>
          <p:cNvPr id="6" name="Date Placeholder 5">
            <a:extLst>
              <a:ext uri="{FF2B5EF4-FFF2-40B4-BE49-F238E27FC236}">
                <a16:creationId xmlns:a16="http://schemas.microsoft.com/office/drawing/2014/main" id="{16CEE210-56D6-E749-A3FA-1D99A649B71E}"/>
              </a:ext>
            </a:extLst>
          </p:cNvPr>
          <p:cNvSpPr>
            <a:spLocks noGrp="1"/>
          </p:cNvSpPr>
          <p:nvPr>
            <p:ph type="dt" sz="half" idx="12"/>
          </p:nvPr>
        </p:nvSpPr>
        <p:spPr/>
        <p:txBody>
          <a:bodyPr/>
          <a:lstStyle/>
          <a:p>
            <a:r>
              <a:rPr lang="en-US"/>
              <a:t>2 August 2019</a:t>
            </a:r>
          </a:p>
        </p:txBody>
      </p:sp>
    </p:spTree>
    <p:extLst>
      <p:ext uri="{BB962C8B-B14F-4D97-AF65-F5344CB8AC3E}">
        <p14:creationId xmlns:p14="http://schemas.microsoft.com/office/powerpoint/2010/main" val="31141094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CORDA Priorities – A Three Year Plan</a:t>
            </a:r>
          </a:p>
        </p:txBody>
      </p:sp>
      <p:sp>
        <p:nvSpPr>
          <p:cNvPr id="3" name="Content Placeholder 2"/>
          <p:cNvSpPr>
            <a:spLocks noGrp="1"/>
          </p:cNvSpPr>
          <p:nvPr>
            <p:ph idx="1"/>
          </p:nvPr>
        </p:nvSpPr>
        <p:spPr/>
        <p:txBody>
          <a:bodyPr/>
          <a:lstStyle/>
          <a:p>
            <a:endParaRPr lang="en-US" dirty="0"/>
          </a:p>
          <a:p>
            <a:r>
              <a:rPr lang="en-US" dirty="0"/>
              <a:t>We hope you will join the Committee on Research, Data and Assessment </a:t>
            </a:r>
          </a:p>
          <a:p>
            <a:pPr lvl="1"/>
            <a:r>
              <a:rPr lang="en-US" dirty="0"/>
              <a:t>Join us on Sunday from 12:00 – 1:15 pm for a noon-time forum and brown bag to discuss priorities for </a:t>
            </a:r>
          </a:p>
          <a:p>
            <a:pPr lvl="2"/>
            <a:r>
              <a:rPr lang="en-US" dirty="0"/>
              <a:t>Year 1</a:t>
            </a:r>
          </a:p>
          <a:p>
            <a:pPr lvl="2"/>
            <a:r>
              <a:rPr lang="en-US" dirty="0"/>
              <a:t>Year 2</a:t>
            </a:r>
          </a:p>
          <a:p>
            <a:pPr lvl="2"/>
            <a:r>
              <a:rPr lang="en-US" dirty="0"/>
              <a:t>Year </a:t>
            </a:r>
            <a:r>
              <a:rPr lang="en-US" dirty="0" smtClean="0"/>
              <a:t>3 – and beyond</a:t>
            </a:r>
            <a:endParaRPr lang="en-US" dirty="0"/>
          </a:p>
          <a:p>
            <a:r>
              <a:rPr lang="en-US" dirty="0"/>
              <a:t>We will share more on how you can be involved and participate!</a:t>
            </a:r>
          </a:p>
          <a:p>
            <a:endParaRPr lang="en-US" dirty="0"/>
          </a:p>
        </p:txBody>
      </p:sp>
      <p:sp>
        <p:nvSpPr>
          <p:cNvPr id="4" name="Footer Placeholder 3"/>
          <p:cNvSpPr>
            <a:spLocks noGrp="1"/>
          </p:cNvSpPr>
          <p:nvPr>
            <p:ph type="ftr" sz="quarter" idx="10"/>
          </p:nvPr>
        </p:nvSpPr>
        <p:spPr/>
        <p:txBody>
          <a:bodyPr/>
          <a:lstStyle/>
          <a:p>
            <a:r>
              <a:rPr lang="en-US"/>
              <a:t>corda@archivists.org</a:t>
            </a:r>
          </a:p>
        </p:txBody>
      </p:sp>
      <p:sp>
        <p:nvSpPr>
          <p:cNvPr id="5" name="Slide Number Placeholder 4"/>
          <p:cNvSpPr>
            <a:spLocks noGrp="1"/>
          </p:cNvSpPr>
          <p:nvPr>
            <p:ph type="sldNum" sz="quarter" idx="11"/>
          </p:nvPr>
        </p:nvSpPr>
        <p:spPr/>
        <p:txBody>
          <a:bodyPr/>
          <a:lstStyle/>
          <a:p>
            <a:fld id="{78279986-1779-44EA-93BE-1279814C2A70}" type="slidenum">
              <a:rPr lang="en-US" smtClean="0"/>
              <a:pPr/>
              <a:t>14</a:t>
            </a:fld>
            <a:endParaRPr lang="en-US"/>
          </a:p>
        </p:txBody>
      </p:sp>
      <p:sp>
        <p:nvSpPr>
          <p:cNvPr id="6" name="Date Placeholder 5"/>
          <p:cNvSpPr>
            <a:spLocks noGrp="1"/>
          </p:cNvSpPr>
          <p:nvPr>
            <p:ph type="dt" sz="half" idx="12"/>
          </p:nvPr>
        </p:nvSpPr>
        <p:spPr/>
        <p:txBody>
          <a:bodyPr/>
          <a:lstStyle/>
          <a:p>
            <a:r>
              <a:rPr lang="en-US"/>
              <a:t>2 August 2019</a:t>
            </a:r>
          </a:p>
        </p:txBody>
      </p:sp>
    </p:spTree>
    <p:extLst>
      <p:ext uri="{BB962C8B-B14F-4D97-AF65-F5344CB8AC3E}">
        <p14:creationId xmlns:p14="http://schemas.microsoft.com/office/powerpoint/2010/main" val="39847087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p>
        </p:txBody>
      </p:sp>
      <p:sp>
        <p:nvSpPr>
          <p:cNvPr id="3" name="Subtitle 2"/>
          <p:cNvSpPr>
            <a:spLocks noGrp="1"/>
          </p:cNvSpPr>
          <p:nvPr>
            <p:ph type="subTitle" idx="1"/>
          </p:nvPr>
        </p:nvSpPr>
        <p:spPr/>
        <p:txBody>
          <a:bodyPr/>
          <a:lstStyle/>
          <a:p>
            <a:r>
              <a:rPr lang="en-US" sz="2800" dirty="0"/>
              <a:t>Contact us: corda@archivists.org</a:t>
            </a:r>
          </a:p>
        </p:txBody>
      </p:sp>
    </p:spTree>
    <p:extLst>
      <p:ext uri="{BB962C8B-B14F-4D97-AF65-F5344CB8AC3E}">
        <p14:creationId xmlns:p14="http://schemas.microsoft.com/office/powerpoint/2010/main" val="4824380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lstStyle/>
          <a:p>
            <a:r>
              <a:rPr lang="en-US" dirty="0"/>
              <a:t>References </a:t>
            </a:r>
            <a:r>
              <a:rPr lang="en-US" dirty="0" smtClean="0"/>
              <a:t>[1]</a:t>
            </a:r>
            <a:endParaRPr lang="en-US" dirty="0"/>
          </a:p>
        </p:txBody>
      </p:sp>
      <p:sp>
        <p:nvSpPr>
          <p:cNvPr id="3" name="Content Placeholder 2"/>
          <p:cNvSpPr>
            <a:spLocks noGrp="1"/>
          </p:cNvSpPr>
          <p:nvPr>
            <p:ph idx="1"/>
          </p:nvPr>
        </p:nvSpPr>
        <p:spPr>
          <a:xfrm>
            <a:off x="457200" y="1219200"/>
            <a:ext cx="8229600" cy="4876800"/>
          </a:xfrm>
        </p:spPr>
        <p:txBody>
          <a:bodyPr>
            <a:noAutofit/>
          </a:bodyPr>
          <a:lstStyle/>
          <a:p>
            <a:r>
              <a:rPr lang="en-US" sz="1150" dirty="0"/>
              <a:t>AERI. (2011). “Educating for the Archival Multiverse.” </a:t>
            </a:r>
            <a:r>
              <a:rPr lang="en-US" sz="1150" i="1" dirty="0"/>
              <a:t>American Archivist </a:t>
            </a:r>
            <a:r>
              <a:rPr lang="en-US" sz="1150" dirty="0"/>
              <a:t>74 (1): 69-101. </a:t>
            </a:r>
          </a:p>
          <a:p>
            <a:r>
              <a:rPr lang="en-US" sz="1150" dirty="0"/>
              <a:t>* Benoit, Edward &amp; Donald C. Force. (2019). “One Size Does Not Fit All: Graduate Archival Education in the Twenty-First Century.” </a:t>
            </a:r>
            <a:r>
              <a:rPr lang="en-US" sz="1150" i="1" dirty="0"/>
              <a:t>American Archivist</a:t>
            </a:r>
            <a:r>
              <a:rPr lang="en-US" sz="1150" dirty="0"/>
              <a:t> 82 (1): 24-52. </a:t>
            </a:r>
          </a:p>
          <a:p>
            <a:r>
              <a:rPr lang="en-US" sz="1150" dirty="0"/>
              <a:t>Code of Federal Regulations. 45 CFR 46.102(l). “Public Welfare: Protection of Human Subjects: Definitions for purposes of this policy: Research.” </a:t>
            </a:r>
            <a:r>
              <a:rPr lang="en-US" sz="1150" u="sng" dirty="0">
                <a:hlinkClick r:id="rId3"/>
              </a:rPr>
              <a:t>https://www.ecfr.gov/cgi-bin/text-idx?SID=aae75c7cb17f345fd554e5cfd55df0c0&amp;mc=true&amp;node=se45.1.46_1102&amp;rgn=div8</a:t>
            </a:r>
            <a:endParaRPr lang="en-US" sz="1150" dirty="0"/>
          </a:p>
          <a:p>
            <a:r>
              <a:rPr lang="en-US" sz="1150" dirty="0"/>
              <a:t>* Conway, Paul. (1986). "Facts and Frameworks: An Approach to Studying the Users of Archives." </a:t>
            </a:r>
            <a:r>
              <a:rPr lang="en-US" sz="1150" i="1" dirty="0"/>
              <a:t>American Archivist</a:t>
            </a:r>
            <a:r>
              <a:rPr lang="en-US" sz="1150" dirty="0"/>
              <a:t> 49 (Fall): 393-407.</a:t>
            </a:r>
          </a:p>
          <a:p>
            <a:r>
              <a:rPr lang="en-US" sz="1150" dirty="0"/>
              <a:t>* Conway, Paul. (1987). “Perspectives on Archival Resources: The 1985 Census of Archival Institutions.” </a:t>
            </a:r>
            <a:r>
              <a:rPr lang="en-US" sz="1150" i="1" dirty="0"/>
              <a:t>American Archivist</a:t>
            </a:r>
            <a:r>
              <a:rPr lang="en-US" sz="1150" dirty="0"/>
              <a:t> 50 (2): 174-191.</a:t>
            </a:r>
          </a:p>
          <a:p>
            <a:r>
              <a:rPr lang="en-US" sz="1150" dirty="0"/>
              <a:t>* Conway, Paul. (2013). “New Culture of Scholarship: An Analysis of North American Archival Research Articles,” </a:t>
            </a:r>
            <a:r>
              <a:rPr lang="en-US" sz="1150" i="1" dirty="0"/>
              <a:t>American Archivist Online Supplement to Volume 74 (</a:t>
            </a:r>
            <a:r>
              <a:rPr lang="en-US" sz="1150" dirty="0"/>
              <a:t>306): 1-15.</a:t>
            </a:r>
          </a:p>
          <a:p>
            <a:r>
              <a:rPr lang="en-US" sz="1150" dirty="0"/>
              <a:t>* Cox, Richard. (1986). “Professionalism and Archivists in the United States.” </a:t>
            </a:r>
            <a:r>
              <a:rPr lang="en-US" sz="1150" i="1" dirty="0"/>
              <a:t>American Archivist </a:t>
            </a:r>
            <a:r>
              <a:rPr lang="en-US" sz="1150" dirty="0"/>
              <a:t>49 (3): 229-247.</a:t>
            </a:r>
          </a:p>
          <a:p>
            <a:r>
              <a:rPr lang="en-US" sz="1150" dirty="0"/>
              <a:t>* Cox, Richard. (1994). “An Analysis of Archival Research, 1970-92, and the Role and Function of the American Archivist.” </a:t>
            </a:r>
            <a:r>
              <a:rPr lang="en-US" sz="1150" i="1" dirty="0"/>
              <a:t>American Archivist</a:t>
            </a:r>
            <a:r>
              <a:rPr lang="en-US" sz="1150" dirty="0"/>
              <a:t> 57 (2): 278-288. </a:t>
            </a:r>
          </a:p>
          <a:p>
            <a:r>
              <a:rPr lang="en-US" sz="1150" dirty="0"/>
              <a:t>* Creswell, John W. (2008). </a:t>
            </a:r>
            <a:r>
              <a:rPr lang="en-US" sz="1150" i="1" dirty="0"/>
              <a:t>Educational Research: Planning, conducting, and evaluating quantitative and qualitative research</a:t>
            </a:r>
            <a:r>
              <a:rPr lang="en-US" sz="1150" dirty="0"/>
              <a:t> (3rd ed.). Upper Saddle River: Pearson.</a:t>
            </a:r>
          </a:p>
          <a:p>
            <a:r>
              <a:rPr lang="en-US" sz="1150" dirty="0"/>
              <a:t>* Creswell, John W. and Vicki L. Plano Clark. (2011). </a:t>
            </a:r>
            <a:r>
              <a:rPr lang="en-US" sz="1150" i="1" dirty="0"/>
              <a:t>Designing and Conducting Mixed Methods Research</a:t>
            </a:r>
            <a:r>
              <a:rPr lang="en-US" sz="1150" dirty="0"/>
              <a:t> (2</a:t>
            </a:r>
            <a:r>
              <a:rPr lang="en-US" sz="1150" baseline="30000" dirty="0"/>
              <a:t>nd</a:t>
            </a:r>
            <a:r>
              <a:rPr lang="en-US" sz="1150" dirty="0"/>
              <a:t> ed.). Los Angeles: Sage. </a:t>
            </a:r>
          </a:p>
          <a:p>
            <a:r>
              <a:rPr lang="en-US" sz="1150" dirty="0"/>
              <a:t>* Duff, Wendy, Elizabeth </a:t>
            </a:r>
            <a:r>
              <a:rPr lang="en-US" sz="1150" dirty="0" err="1"/>
              <a:t>Yakel</a:t>
            </a:r>
            <a:r>
              <a:rPr lang="en-US" sz="1150" dirty="0"/>
              <a:t>, Helen </a:t>
            </a:r>
            <a:r>
              <a:rPr lang="en-US" sz="1150" dirty="0" err="1"/>
              <a:t>Tibbo</a:t>
            </a:r>
            <a:r>
              <a:rPr lang="en-US" sz="1150" dirty="0"/>
              <a:t>, Joan Cherry, </a:t>
            </a:r>
            <a:r>
              <a:rPr lang="en-US" sz="1150" dirty="0" err="1"/>
              <a:t>Aprille</a:t>
            </a:r>
            <a:r>
              <a:rPr lang="en-US" sz="1150" dirty="0"/>
              <a:t> McKay, </a:t>
            </a:r>
            <a:r>
              <a:rPr lang="en-US" sz="1150" dirty="0" err="1"/>
              <a:t>Magia</a:t>
            </a:r>
            <a:r>
              <a:rPr lang="en-US" sz="1150" dirty="0"/>
              <a:t> Krause, &amp; </a:t>
            </a:r>
            <a:r>
              <a:rPr lang="en-US" sz="1150" dirty="0" err="1"/>
              <a:t>Rebecka</a:t>
            </a:r>
            <a:r>
              <a:rPr lang="en-US" sz="1150" dirty="0"/>
              <a:t> Sheffield. (2010). “The Development, Testing, and Evaluation of the Archival Metrics Toolkits.” </a:t>
            </a:r>
            <a:r>
              <a:rPr lang="en-US" sz="1150" i="1" dirty="0"/>
              <a:t>American Archivist </a:t>
            </a:r>
            <a:r>
              <a:rPr lang="en-US" sz="1150" dirty="0"/>
              <a:t>73 (2): 569-599.</a:t>
            </a:r>
          </a:p>
          <a:p>
            <a:r>
              <a:rPr lang="en-US" sz="1150" dirty="0"/>
              <a:t>* Gilliland, Anne, </a:t>
            </a:r>
            <a:r>
              <a:rPr lang="en-US" sz="1150" dirty="0" err="1"/>
              <a:t>McKemmish</a:t>
            </a:r>
            <a:r>
              <a:rPr lang="en-US" sz="1150" dirty="0"/>
              <a:t>, Sue M., &amp; Lau, Andrew J. (2017). </a:t>
            </a:r>
            <a:r>
              <a:rPr lang="en-US" sz="1150" i="1" dirty="0"/>
              <a:t>Research in the Archival Multiverse</a:t>
            </a:r>
            <a:r>
              <a:rPr lang="en-US" sz="1150" dirty="0"/>
              <a:t>. Clayton Victoria AUS: Monash University Publishing. </a:t>
            </a:r>
          </a:p>
          <a:p>
            <a:r>
              <a:rPr lang="en-US" sz="1150" dirty="0"/>
              <a:t>* Gilliland, Anne. &amp; </a:t>
            </a:r>
            <a:r>
              <a:rPr lang="en-US" sz="1150" dirty="0" err="1"/>
              <a:t>McKemmish</a:t>
            </a:r>
            <a:r>
              <a:rPr lang="en-US" sz="1150" dirty="0"/>
              <a:t>, Sue. (2004). “Building an Infrastructure for Archival Research.” </a:t>
            </a:r>
            <a:r>
              <a:rPr lang="en-US" sz="1150" i="1" dirty="0"/>
              <a:t>Archival Science</a:t>
            </a:r>
            <a:r>
              <a:rPr lang="en-US" sz="1150" dirty="0"/>
              <a:t> 4 (3-4): 149-197. </a:t>
            </a:r>
            <a:r>
              <a:rPr lang="en-US" sz="1150" u="sng" dirty="0">
                <a:hlinkClick r:id="rId4"/>
              </a:rPr>
              <a:t>https://doi.org/10.1007/s10502-006-6742-6</a:t>
            </a:r>
            <a:r>
              <a:rPr lang="en-US" sz="1150" dirty="0"/>
              <a:t> </a:t>
            </a:r>
          </a:p>
        </p:txBody>
      </p:sp>
      <p:sp>
        <p:nvSpPr>
          <p:cNvPr id="4" name="Footer Placeholder 3"/>
          <p:cNvSpPr>
            <a:spLocks noGrp="1"/>
          </p:cNvSpPr>
          <p:nvPr>
            <p:ph type="ftr" sz="quarter" idx="10"/>
          </p:nvPr>
        </p:nvSpPr>
        <p:spPr/>
        <p:txBody>
          <a:bodyPr/>
          <a:lstStyle/>
          <a:p>
            <a:r>
              <a:rPr lang="en-US"/>
              <a:t>corda@archivists.org</a:t>
            </a:r>
          </a:p>
        </p:txBody>
      </p:sp>
      <p:sp>
        <p:nvSpPr>
          <p:cNvPr id="5" name="Slide Number Placeholder 4"/>
          <p:cNvSpPr>
            <a:spLocks noGrp="1"/>
          </p:cNvSpPr>
          <p:nvPr>
            <p:ph type="sldNum" sz="quarter" idx="11"/>
          </p:nvPr>
        </p:nvSpPr>
        <p:spPr/>
        <p:txBody>
          <a:bodyPr/>
          <a:lstStyle/>
          <a:p>
            <a:fld id="{78279986-1779-44EA-93BE-1279814C2A70}" type="slidenum">
              <a:rPr lang="en-US" smtClean="0"/>
              <a:pPr/>
              <a:t>16</a:t>
            </a:fld>
            <a:endParaRPr lang="en-US"/>
          </a:p>
        </p:txBody>
      </p:sp>
      <p:sp>
        <p:nvSpPr>
          <p:cNvPr id="6" name="Date Placeholder 5"/>
          <p:cNvSpPr>
            <a:spLocks noGrp="1"/>
          </p:cNvSpPr>
          <p:nvPr>
            <p:ph type="dt" sz="half" idx="12"/>
          </p:nvPr>
        </p:nvSpPr>
        <p:spPr/>
        <p:txBody>
          <a:bodyPr/>
          <a:lstStyle/>
          <a:p>
            <a:r>
              <a:rPr lang="en-US"/>
              <a:t>2 August 2019</a:t>
            </a:r>
          </a:p>
        </p:txBody>
      </p:sp>
    </p:spTree>
    <p:extLst>
      <p:ext uri="{BB962C8B-B14F-4D97-AF65-F5344CB8AC3E}">
        <p14:creationId xmlns:p14="http://schemas.microsoft.com/office/powerpoint/2010/main" val="4193953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[2]</a:t>
            </a:r>
            <a:endParaRPr lang="en-US" dirty="0"/>
          </a:p>
        </p:txBody>
      </p:sp>
      <p:sp>
        <p:nvSpPr>
          <p:cNvPr id="3" name="Content Placeholder 2"/>
          <p:cNvSpPr>
            <a:spLocks noGrp="1"/>
          </p:cNvSpPr>
          <p:nvPr>
            <p:ph idx="1"/>
          </p:nvPr>
        </p:nvSpPr>
        <p:spPr>
          <a:xfrm>
            <a:off x="457200" y="1371599"/>
            <a:ext cx="8229600" cy="4873625"/>
          </a:xfrm>
        </p:spPr>
        <p:txBody>
          <a:bodyPr>
            <a:normAutofit fontScale="55000" lnSpcReduction="20000"/>
          </a:bodyPr>
          <a:lstStyle/>
          <a:p>
            <a:r>
              <a:rPr lang="en-US" dirty="0"/>
              <a:t>* </a:t>
            </a:r>
            <a:r>
              <a:rPr lang="en-US" dirty="0" err="1"/>
              <a:t>Grimard</a:t>
            </a:r>
            <a:r>
              <a:rPr lang="en-US" dirty="0"/>
              <a:t>, Jacques &amp; </a:t>
            </a:r>
            <a:r>
              <a:rPr lang="en-US" dirty="0" err="1"/>
              <a:t>Pagé</a:t>
            </a:r>
            <a:r>
              <a:rPr lang="en-US" dirty="0"/>
              <a:t>, Lucie. (2005). “Towards Program Evaluation in Archives.” </a:t>
            </a:r>
            <a:r>
              <a:rPr lang="en-US" i="1" dirty="0"/>
              <a:t>Archival Science </a:t>
            </a:r>
            <a:r>
              <a:rPr lang="en-US" dirty="0"/>
              <a:t>4 (1-2): 69-125. </a:t>
            </a:r>
            <a:r>
              <a:rPr lang="en-US" u="sng" dirty="0">
                <a:hlinkClick r:id="rId2"/>
              </a:rPr>
              <a:t>https://doi.org/10.1007/s10502-005-6992-8</a:t>
            </a:r>
            <a:r>
              <a:rPr lang="en-US" dirty="0"/>
              <a:t> </a:t>
            </a:r>
          </a:p>
          <a:p>
            <a:r>
              <a:rPr lang="en-US" dirty="0"/>
              <a:t>* </a:t>
            </a:r>
            <a:r>
              <a:rPr lang="en-US" dirty="0" err="1"/>
              <a:t>Grimard</a:t>
            </a:r>
            <a:r>
              <a:rPr lang="en-US" dirty="0"/>
              <a:t>, Jacques. (2004). “Program Evaluation and Archives: ‘Appraising’ Archival Work and Achievements.” </a:t>
            </a:r>
            <a:r>
              <a:rPr lang="en-US" i="1" dirty="0" err="1"/>
              <a:t>Archivaria</a:t>
            </a:r>
            <a:r>
              <a:rPr lang="en-US" dirty="0"/>
              <a:t> 57 (Spring): 69-87.</a:t>
            </a:r>
          </a:p>
          <a:p>
            <a:r>
              <a:rPr lang="en-US" dirty="0"/>
              <a:t>* </a:t>
            </a:r>
            <a:r>
              <a:rPr lang="en-US" dirty="0" err="1"/>
              <a:t>Hedstrom</a:t>
            </a:r>
            <a:r>
              <a:rPr lang="en-US" dirty="0"/>
              <a:t>, Margaret. (1991). “Understanding Electronic Incunabula: A Framework for Research on Electronic Records.” </a:t>
            </a:r>
            <a:r>
              <a:rPr lang="en-US" i="1" dirty="0"/>
              <a:t>American Archivist </a:t>
            </a:r>
            <a:r>
              <a:rPr lang="en-US" dirty="0"/>
              <a:t>54 (3): 334-354.</a:t>
            </a:r>
          </a:p>
          <a:p>
            <a:r>
              <a:rPr lang="en-US" dirty="0"/>
              <a:t>* </a:t>
            </a:r>
            <a:r>
              <a:rPr lang="en-US" dirty="0" err="1"/>
              <a:t>Huvila</a:t>
            </a:r>
            <a:r>
              <a:rPr lang="en-US" dirty="0"/>
              <a:t>, </a:t>
            </a:r>
            <a:r>
              <a:rPr lang="en-US" dirty="0" err="1"/>
              <a:t>Isto</a:t>
            </a:r>
            <a:r>
              <a:rPr lang="en-US" dirty="0"/>
              <a:t>. (2008). “Participatory archive: Towards </a:t>
            </a:r>
            <a:r>
              <a:rPr lang="en-US" dirty="0" err="1"/>
              <a:t>decentralised</a:t>
            </a:r>
            <a:r>
              <a:rPr lang="en-US" dirty="0"/>
              <a:t> curation, radical user orientation and broader </a:t>
            </a:r>
            <a:r>
              <a:rPr lang="en-US" dirty="0" err="1"/>
              <a:t>contextualisation</a:t>
            </a:r>
            <a:r>
              <a:rPr lang="en-US" dirty="0"/>
              <a:t> of records management.” </a:t>
            </a:r>
            <a:r>
              <a:rPr lang="en-US" i="1" dirty="0"/>
              <a:t>Archival Science</a:t>
            </a:r>
            <a:r>
              <a:rPr lang="en-US" dirty="0"/>
              <a:t> 8 (1): 15–36.</a:t>
            </a:r>
          </a:p>
          <a:p>
            <a:r>
              <a:rPr lang="en-US" dirty="0" err="1"/>
              <a:t>Katuu</a:t>
            </a:r>
            <a:r>
              <a:rPr lang="en-US" dirty="0"/>
              <a:t>, </a:t>
            </a:r>
            <a:r>
              <a:rPr lang="en-US" dirty="0" err="1"/>
              <a:t>Shadrack</a:t>
            </a:r>
            <a:r>
              <a:rPr lang="en-US" dirty="0"/>
              <a:t>. (2015). "User studies and user education </a:t>
            </a:r>
            <a:r>
              <a:rPr lang="en-US" dirty="0" err="1"/>
              <a:t>programmes</a:t>
            </a:r>
            <a:r>
              <a:rPr lang="en-US" dirty="0"/>
              <a:t> in archival institutions", </a:t>
            </a:r>
            <a:r>
              <a:rPr lang="en-US" i="1" dirty="0" err="1"/>
              <a:t>Aslib</a:t>
            </a:r>
            <a:r>
              <a:rPr lang="en-US" i="1" dirty="0"/>
              <a:t> Journal of Information Management </a:t>
            </a:r>
            <a:r>
              <a:rPr lang="en-US" dirty="0"/>
              <a:t>67 (4): 442-457. </a:t>
            </a:r>
            <a:r>
              <a:rPr lang="en-US" u="sng" dirty="0">
                <a:hlinkClick r:id="rId3"/>
              </a:rPr>
              <a:t>https://doi.org/10.1108/AJIM-01-2015-0005</a:t>
            </a:r>
            <a:r>
              <a:rPr lang="en-US" dirty="0"/>
              <a:t> </a:t>
            </a:r>
          </a:p>
          <a:p>
            <a:r>
              <a:rPr lang="en-US" dirty="0"/>
              <a:t>* </a:t>
            </a:r>
            <a:r>
              <a:rPr lang="en-US" dirty="0" err="1"/>
              <a:t>Ketelaar</a:t>
            </a:r>
            <a:r>
              <a:rPr lang="en-US" dirty="0"/>
              <a:t>, Eric. (2000). “</a:t>
            </a:r>
            <a:r>
              <a:rPr lang="en-US" dirty="0" err="1"/>
              <a:t>Archivistics</a:t>
            </a:r>
            <a:r>
              <a:rPr lang="en-US" dirty="0"/>
              <a:t> Research Saving the Profession,” </a:t>
            </a:r>
            <a:r>
              <a:rPr lang="en-US" i="1" dirty="0"/>
              <a:t>American Archivist</a:t>
            </a:r>
            <a:r>
              <a:rPr lang="en-US" dirty="0"/>
              <a:t> 58 (4): 494-507. </a:t>
            </a:r>
          </a:p>
          <a:p>
            <a:r>
              <a:rPr lang="en-US" dirty="0"/>
              <a:t>Linn, Mott. (2015). “Not Waiting for Godot: The History of the Academy of Certified Archivists and the Professionalization of the Archival Field.” </a:t>
            </a:r>
            <a:r>
              <a:rPr lang="en-US" i="1" dirty="0"/>
              <a:t>American Archivist </a:t>
            </a:r>
            <a:r>
              <a:rPr lang="en-US" dirty="0"/>
              <a:t>78 (1): 96-132.</a:t>
            </a:r>
          </a:p>
          <a:p>
            <a:r>
              <a:rPr lang="en-US" dirty="0"/>
              <a:t>McCarthy, Paul H. (ed.). (1989). </a:t>
            </a:r>
            <a:r>
              <a:rPr lang="en-US" i="1" dirty="0"/>
              <a:t>Archives Assessment and Planning Workbook.</a:t>
            </a:r>
            <a:r>
              <a:rPr lang="en-US" dirty="0"/>
              <a:t> Chicago: Society of American Archivists. </a:t>
            </a:r>
            <a:r>
              <a:rPr lang="en-US" u="sng" dirty="0">
                <a:hlinkClick r:id="rId4"/>
              </a:rPr>
              <a:t>https://www2.archivists.org/sites/all/files/ArchivesAssessPlanWkbkAug2010.pdf</a:t>
            </a:r>
            <a:r>
              <a:rPr lang="en-US" dirty="0"/>
              <a:t> </a:t>
            </a:r>
          </a:p>
          <a:p>
            <a:r>
              <a:rPr lang="en-US" dirty="0"/>
              <a:t>Meissner, Dennis. (2017). “Bare Necessities.” </a:t>
            </a:r>
            <a:r>
              <a:rPr lang="en-US" i="1" dirty="0"/>
              <a:t>American Archivist </a:t>
            </a:r>
            <a:r>
              <a:rPr lang="en-US" dirty="0"/>
              <a:t>80 (1): 6-18.</a:t>
            </a:r>
          </a:p>
          <a:p>
            <a:r>
              <a:rPr lang="en-US" dirty="0"/>
              <a:t>OECD. (2015). </a:t>
            </a:r>
            <a:r>
              <a:rPr lang="en-US" i="1" dirty="0" err="1"/>
              <a:t>Frascati</a:t>
            </a:r>
            <a:r>
              <a:rPr lang="en-US" i="1" dirty="0"/>
              <a:t> Manual 2015: Guidelines for Collecting and Reporting Data on Research and Experimental Development</a:t>
            </a:r>
            <a:r>
              <a:rPr lang="en-US" dirty="0"/>
              <a:t>, The Measurement of Scientific, Technological and Innovation Activities, OECD Publishing, Paris, </a:t>
            </a:r>
            <a:r>
              <a:rPr lang="en-US" u="sng" dirty="0">
                <a:hlinkClick r:id="rId5"/>
              </a:rPr>
              <a:t>https://doi.org/10.1787/9789264239012-en</a:t>
            </a:r>
            <a:r>
              <a:rPr lang="en-US" dirty="0"/>
              <a:t> </a:t>
            </a:r>
          </a:p>
          <a:p>
            <a:r>
              <a:rPr lang="en-US" dirty="0"/>
              <a:t>Palm, Charles. (1988). “Introduction to Archival Research Agendas.” </a:t>
            </a:r>
            <a:r>
              <a:rPr lang="en-US" i="1" dirty="0"/>
              <a:t>American Archivist</a:t>
            </a:r>
            <a:r>
              <a:rPr lang="en-US" dirty="0"/>
              <a:t> 51 (1-2): 23-27.</a:t>
            </a:r>
          </a:p>
          <a:p>
            <a:r>
              <a:rPr lang="en-US" dirty="0"/>
              <a:t>Posner, Ernst. (1957). “What, Then, Is the American Archivist, This New Man?” </a:t>
            </a:r>
            <a:r>
              <a:rPr lang="en-US" i="1" dirty="0"/>
              <a:t>American Archivist</a:t>
            </a:r>
            <a:r>
              <a:rPr lang="en-US" dirty="0"/>
              <a:t> 20 (1): 3-11.</a:t>
            </a:r>
          </a:p>
          <a:p>
            <a:r>
              <a:rPr lang="en-US" dirty="0"/>
              <a:t>* Rhee, </a:t>
            </a:r>
            <a:r>
              <a:rPr lang="en-US" dirty="0" err="1"/>
              <a:t>Hea</a:t>
            </a:r>
            <a:r>
              <a:rPr lang="en-US" dirty="0"/>
              <a:t> Lim. (2015). “Reflections on Archival User Studies.” </a:t>
            </a:r>
            <a:r>
              <a:rPr lang="en-US" i="1" dirty="0"/>
              <a:t>Reference &amp; User Services Quarterly </a:t>
            </a:r>
            <a:r>
              <a:rPr lang="en-US" dirty="0"/>
              <a:t>54 (4): 29-42. </a:t>
            </a:r>
          </a:p>
          <a:p>
            <a:endParaRPr lang="en-US" dirty="0"/>
          </a:p>
        </p:txBody>
      </p:sp>
      <p:sp>
        <p:nvSpPr>
          <p:cNvPr id="4" name="Footer Placeholder 3"/>
          <p:cNvSpPr>
            <a:spLocks noGrp="1"/>
          </p:cNvSpPr>
          <p:nvPr>
            <p:ph type="ftr" sz="quarter" idx="10"/>
          </p:nvPr>
        </p:nvSpPr>
        <p:spPr/>
        <p:txBody>
          <a:bodyPr/>
          <a:lstStyle/>
          <a:p>
            <a:r>
              <a:rPr lang="en-US" smtClean="0"/>
              <a:t>corda@archivists.org</a:t>
            </a:r>
            <a:endParaRPr lang="en-US"/>
          </a:p>
        </p:txBody>
      </p:sp>
      <p:sp>
        <p:nvSpPr>
          <p:cNvPr id="5" name="Slide Number Placeholder 4"/>
          <p:cNvSpPr>
            <a:spLocks noGrp="1"/>
          </p:cNvSpPr>
          <p:nvPr>
            <p:ph type="sldNum" sz="quarter" idx="11"/>
          </p:nvPr>
        </p:nvSpPr>
        <p:spPr/>
        <p:txBody>
          <a:bodyPr/>
          <a:lstStyle/>
          <a:p>
            <a:fld id="{78279986-1779-44EA-93BE-1279814C2A70}" type="slidenum">
              <a:rPr lang="en-US" smtClean="0"/>
              <a:pPr/>
              <a:t>17</a:t>
            </a:fld>
            <a:endParaRPr lang="en-US"/>
          </a:p>
        </p:txBody>
      </p:sp>
      <p:sp>
        <p:nvSpPr>
          <p:cNvPr id="6" name="Date Placeholder 5"/>
          <p:cNvSpPr>
            <a:spLocks noGrp="1"/>
          </p:cNvSpPr>
          <p:nvPr>
            <p:ph type="dt" sz="half" idx="12"/>
          </p:nvPr>
        </p:nvSpPr>
        <p:spPr/>
        <p:txBody>
          <a:bodyPr/>
          <a:lstStyle/>
          <a:p>
            <a:r>
              <a:rPr lang="en-US" smtClean="0"/>
              <a:t>2 August 2019</a:t>
            </a:r>
            <a:endParaRPr lang="en-US"/>
          </a:p>
        </p:txBody>
      </p:sp>
    </p:spTree>
    <p:extLst>
      <p:ext uri="{BB962C8B-B14F-4D97-AF65-F5344CB8AC3E}">
        <p14:creationId xmlns:p14="http://schemas.microsoft.com/office/powerpoint/2010/main" val="153859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[3]</a:t>
            </a:r>
            <a:endParaRPr lang="en-US" dirty="0"/>
          </a:p>
        </p:txBody>
      </p:sp>
      <p:sp>
        <p:nvSpPr>
          <p:cNvPr id="3" name="Content Placeholder 2"/>
          <p:cNvSpPr>
            <a:spLocks noGrp="1"/>
          </p:cNvSpPr>
          <p:nvPr>
            <p:ph idx="1"/>
          </p:nvPr>
        </p:nvSpPr>
        <p:spPr/>
        <p:txBody>
          <a:bodyPr>
            <a:normAutofit fontScale="55000" lnSpcReduction="20000"/>
          </a:bodyPr>
          <a:lstStyle/>
          <a:p>
            <a:r>
              <a:rPr lang="en-US" dirty="0"/>
              <a:t>SAA. (1980). “Report of the Task Force on Institutional Evaluation.” </a:t>
            </a:r>
            <a:r>
              <a:rPr lang="en-US" i="1" dirty="0"/>
              <a:t>SAA Newsletter</a:t>
            </a:r>
            <a:r>
              <a:rPr lang="en-US" dirty="0"/>
              <a:t>, January 1980, pp. 7-14. </a:t>
            </a:r>
            <a:r>
              <a:rPr lang="en-US" u="sng" dirty="0">
                <a:hlinkClick r:id="rId2"/>
              </a:rPr>
              <a:t>https://www2.archivists.org/node/21118</a:t>
            </a:r>
            <a:endParaRPr lang="en-US" dirty="0"/>
          </a:p>
          <a:p>
            <a:r>
              <a:rPr lang="en-US" dirty="0"/>
              <a:t>SAA. (1994). </a:t>
            </a:r>
            <a:r>
              <a:rPr lang="en-US" i="1" dirty="0"/>
              <a:t>Guidelines for Evaluation of Archival Institutions</a:t>
            </a:r>
            <a:r>
              <a:rPr lang="en-US" dirty="0"/>
              <a:t>. </a:t>
            </a:r>
            <a:r>
              <a:rPr lang="en-US" u="sng" dirty="0">
                <a:hlinkClick r:id="rId3"/>
              </a:rPr>
              <a:t>https://www2.archivists.org/groups/standards-committee/guidelines-for-evaluation-of-archival-institutions</a:t>
            </a:r>
            <a:r>
              <a:rPr lang="en-US" dirty="0"/>
              <a:t> </a:t>
            </a:r>
          </a:p>
          <a:p>
            <a:r>
              <a:rPr lang="en-US" dirty="0"/>
              <a:t>SAA. (2017). Task Force on Research/Data and Evaluation. Recommendation to Establish a Committee on Research, Data, and Assessment. </a:t>
            </a:r>
            <a:r>
              <a:rPr lang="en-US" u="sng" dirty="0">
                <a:hlinkClick r:id="rId4"/>
              </a:rPr>
              <a:t>https://www2.archivists.org/sites/all/files/1118-IV-A-TF-CORDE_0.pdf</a:t>
            </a:r>
            <a:r>
              <a:rPr lang="en-US" dirty="0"/>
              <a:t> </a:t>
            </a:r>
          </a:p>
          <a:p>
            <a:r>
              <a:rPr lang="en-US" dirty="0"/>
              <a:t>SAA. (2018). Committee on Research, Data, and Assessment. Charge. </a:t>
            </a:r>
            <a:r>
              <a:rPr lang="en-US" u="sng" dirty="0">
                <a:hlinkClick r:id="rId5"/>
              </a:rPr>
              <a:t>https://www2.archivists.org/governance/handbook/section7/groups/Research-Data-Assessment</a:t>
            </a:r>
            <a:r>
              <a:rPr lang="en-US" dirty="0"/>
              <a:t> </a:t>
            </a:r>
          </a:p>
          <a:p>
            <a:r>
              <a:rPr lang="en-US" dirty="0"/>
              <a:t>* Stephenson, Mary Sue. (1991). “Deciding Not to Build the Wall: Research and the Archival Profession.” </a:t>
            </a:r>
            <a:r>
              <a:rPr lang="en-US" i="1" dirty="0" err="1"/>
              <a:t>Archivaria</a:t>
            </a:r>
            <a:r>
              <a:rPr lang="en-US" dirty="0"/>
              <a:t> 32 (Summer): 145-151. </a:t>
            </a:r>
          </a:p>
          <a:p>
            <a:r>
              <a:rPr lang="en-US" dirty="0"/>
              <a:t>Tansey, </a:t>
            </a:r>
            <a:r>
              <a:rPr lang="en-US" dirty="0" err="1"/>
              <a:t>Eira</a:t>
            </a:r>
            <a:r>
              <a:rPr lang="en-US" dirty="0"/>
              <a:t>. (2015). “The landscape of archival employment: A study of professional archivist job advertisements, 2006-2014.” </a:t>
            </a:r>
            <a:r>
              <a:rPr lang="en-US" i="1" dirty="0"/>
              <a:t>Archival Practice</a:t>
            </a:r>
            <a:r>
              <a:rPr lang="en-US" dirty="0"/>
              <a:t> (2). </a:t>
            </a:r>
            <a:r>
              <a:rPr lang="en-US" u="sng" dirty="0">
                <a:hlinkClick r:id="rId6"/>
              </a:rPr>
              <a:t>http://libjournal.uncg.edu/index.php/ap/article/view/1084</a:t>
            </a:r>
            <a:endParaRPr lang="en-US" dirty="0"/>
          </a:p>
          <a:p>
            <a:r>
              <a:rPr lang="en-US" dirty="0"/>
              <a:t>* Ciaran B. Trace &amp; Carlos J. </a:t>
            </a:r>
            <a:r>
              <a:rPr lang="en-US" dirty="0" err="1"/>
              <a:t>Ovalle</a:t>
            </a:r>
            <a:r>
              <a:rPr lang="en-US" dirty="0"/>
              <a:t>. (2012). “Archival Reference and Access: Syllabi and a Snapshot of the Archival Canon.” </a:t>
            </a:r>
            <a:r>
              <a:rPr lang="en-US" i="1" dirty="0"/>
              <a:t>The Reference Librarian</a:t>
            </a:r>
            <a:r>
              <a:rPr lang="en-US" dirty="0"/>
              <a:t> 53 (1): 76-94, DOI: 10.1080/02763877.2011.596364 </a:t>
            </a:r>
          </a:p>
          <a:p>
            <a:r>
              <a:rPr lang="en-US" dirty="0" err="1"/>
              <a:t>Wilczek</a:t>
            </a:r>
            <a:r>
              <a:rPr lang="en-US" dirty="0"/>
              <a:t>, Eliot &amp; *Heather </a:t>
            </a:r>
            <a:r>
              <a:rPr lang="en-US" dirty="0" err="1"/>
              <a:t>Soyka</a:t>
            </a:r>
            <a:r>
              <a:rPr lang="en-US" dirty="0"/>
              <a:t>. (2018). “The Formulation of Grand Challenges within AERI Scholarship, 2009-2018.” Presentation slides delivered at SAA Research Forum, August 2018. </a:t>
            </a:r>
            <a:r>
              <a:rPr lang="en-US" u="sng" dirty="0">
                <a:hlinkClick r:id="rId7"/>
              </a:rPr>
              <a:t>https://www2.archivists.org/sites/all/files/102_saaresearchforum_2018_presentation_wilczek_live.pptx</a:t>
            </a:r>
            <a:endParaRPr lang="en-US" dirty="0"/>
          </a:p>
          <a:p>
            <a:r>
              <a:rPr lang="en-US" dirty="0"/>
              <a:t>* </a:t>
            </a:r>
            <a:r>
              <a:rPr lang="en-US" dirty="0" err="1"/>
              <a:t>Yakel</a:t>
            </a:r>
            <a:r>
              <a:rPr lang="en-US" dirty="0"/>
              <a:t>, Elizabeth. (2000). “Introduction: Graduate Level Archival Education Comes of Age.” </a:t>
            </a:r>
            <a:r>
              <a:rPr lang="en-US" i="1" dirty="0"/>
              <a:t>American Archivist</a:t>
            </a:r>
            <a:r>
              <a:rPr lang="en-US" dirty="0"/>
              <a:t> 63 (2): 220-223. </a:t>
            </a:r>
          </a:p>
          <a:p>
            <a:r>
              <a:rPr lang="en-US" dirty="0"/>
              <a:t>* Yeo, Geoffrey. (2018). Research in the Archival Multiverse (review).” </a:t>
            </a:r>
            <a:r>
              <a:rPr lang="en-US" i="1" dirty="0"/>
              <a:t>American Archivist</a:t>
            </a:r>
            <a:r>
              <a:rPr lang="en-US" dirty="0"/>
              <a:t> 81 (1): 249-253.</a:t>
            </a:r>
          </a:p>
          <a:p>
            <a:endParaRPr lang="en-US" dirty="0"/>
          </a:p>
        </p:txBody>
      </p:sp>
      <p:sp>
        <p:nvSpPr>
          <p:cNvPr id="4" name="Footer Placeholder 3"/>
          <p:cNvSpPr>
            <a:spLocks noGrp="1"/>
          </p:cNvSpPr>
          <p:nvPr>
            <p:ph type="ftr" sz="quarter" idx="10"/>
          </p:nvPr>
        </p:nvSpPr>
        <p:spPr/>
        <p:txBody>
          <a:bodyPr/>
          <a:lstStyle/>
          <a:p>
            <a:r>
              <a:rPr lang="en-US" smtClean="0"/>
              <a:t>corda@archivists.org</a:t>
            </a:r>
            <a:endParaRPr lang="en-US"/>
          </a:p>
        </p:txBody>
      </p:sp>
      <p:sp>
        <p:nvSpPr>
          <p:cNvPr id="5" name="Slide Number Placeholder 4"/>
          <p:cNvSpPr>
            <a:spLocks noGrp="1"/>
          </p:cNvSpPr>
          <p:nvPr>
            <p:ph type="sldNum" sz="quarter" idx="11"/>
          </p:nvPr>
        </p:nvSpPr>
        <p:spPr/>
        <p:txBody>
          <a:bodyPr/>
          <a:lstStyle/>
          <a:p>
            <a:fld id="{78279986-1779-44EA-93BE-1279814C2A70}" type="slidenum">
              <a:rPr lang="en-US" smtClean="0"/>
              <a:pPr/>
              <a:t>18</a:t>
            </a:fld>
            <a:endParaRPr lang="en-US"/>
          </a:p>
        </p:txBody>
      </p:sp>
      <p:sp>
        <p:nvSpPr>
          <p:cNvPr id="6" name="Date Placeholder 5"/>
          <p:cNvSpPr>
            <a:spLocks noGrp="1"/>
          </p:cNvSpPr>
          <p:nvPr>
            <p:ph type="dt" sz="half" idx="12"/>
          </p:nvPr>
        </p:nvSpPr>
        <p:spPr/>
        <p:txBody>
          <a:bodyPr/>
          <a:lstStyle/>
          <a:p>
            <a:r>
              <a:rPr lang="en-US" smtClean="0"/>
              <a:t>2 August 2019</a:t>
            </a:r>
            <a:endParaRPr lang="en-US"/>
          </a:p>
        </p:txBody>
      </p:sp>
    </p:spTree>
    <p:extLst>
      <p:ext uri="{BB962C8B-B14F-4D97-AF65-F5344CB8AC3E}">
        <p14:creationId xmlns:p14="http://schemas.microsoft.com/office/powerpoint/2010/main" val="3918404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Provocative Ideas</a:t>
            </a:r>
            <a:endParaRPr lang="en-US" dirty="0"/>
          </a:p>
        </p:txBody>
      </p:sp>
      <p:sp>
        <p:nvSpPr>
          <p:cNvPr id="4" name="Footer Placeholder 3"/>
          <p:cNvSpPr>
            <a:spLocks noGrp="1"/>
          </p:cNvSpPr>
          <p:nvPr>
            <p:ph type="ftr" sz="quarter" idx="10"/>
          </p:nvPr>
        </p:nvSpPr>
        <p:spPr/>
        <p:txBody>
          <a:bodyPr/>
          <a:lstStyle/>
          <a:p>
            <a:r>
              <a:rPr lang="en-US" dirty="0"/>
              <a:t>corda@archivists.org</a:t>
            </a:r>
          </a:p>
        </p:txBody>
      </p:sp>
      <p:sp>
        <p:nvSpPr>
          <p:cNvPr id="5" name="Slide Number Placeholder 4"/>
          <p:cNvSpPr>
            <a:spLocks noGrp="1"/>
          </p:cNvSpPr>
          <p:nvPr>
            <p:ph type="sldNum" sz="quarter" idx="11"/>
          </p:nvPr>
        </p:nvSpPr>
        <p:spPr/>
        <p:txBody>
          <a:bodyPr/>
          <a:lstStyle/>
          <a:p>
            <a:fld id="{78279986-1779-44EA-93BE-1279814C2A70}" type="slidenum">
              <a:rPr lang="en-US" smtClean="0"/>
              <a:pPr/>
              <a:t>2</a:t>
            </a:fld>
            <a:endParaRPr lang="en-US"/>
          </a:p>
        </p:txBody>
      </p:sp>
      <p:sp>
        <p:nvSpPr>
          <p:cNvPr id="6" name="Date Placeholder 5"/>
          <p:cNvSpPr>
            <a:spLocks noGrp="1"/>
          </p:cNvSpPr>
          <p:nvPr>
            <p:ph type="dt" sz="half" idx="12"/>
          </p:nvPr>
        </p:nvSpPr>
        <p:spPr/>
        <p:txBody>
          <a:bodyPr/>
          <a:lstStyle/>
          <a:p>
            <a:r>
              <a:rPr lang="en-US" dirty="0"/>
              <a:t>2 August 2019</a:t>
            </a:r>
          </a:p>
        </p:txBody>
      </p:sp>
      <p:sp>
        <p:nvSpPr>
          <p:cNvPr id="8" name="TextBox 7"/>
          <p:cNvSpPr txBox="1"/>
          <p:nvPr/>
        </p:nvSpPr>
        <p:spPr>
          <a:xfrm>
            <a:off x="1098932" y="1718515"/>
            <a:ext cx="6946132" cy="461665"/>
          </a:xfrm>
          <a:prstGeom prst="rect">
            <a:avLst/>
          </a:prstGeom>
          <a:noFill/>
        </p:spPr>
        <p:txBody>
          <a:bodyPr wrap="none" rtlCol="0">
            <a:spAutoFit/>
          </a:bodyPr>
          <a:lstStyle/>
          <a:p>
            <a:r>
              <a:rPr lang="en-US" sz="2400" dirty="0" smtClean="0"/>
              <a:t>Archivists don’t do research and rarely ever have.</a:t>
            </a:r>
            <a:endParaRPr lang="en-US" sz="2400" dirty="0"/>
          </a:p>
        </p:txBody>
      </p:sp>
      <p:sp>
        <p:nvSpPr>
          <p:cNvPr id="9" name="TextBox 8"/>
          <p:cNvSpPr txBox="1"/>
          <p:nvPr/>
        </p:nvSpPr>
        <p:spPr>
          <a:xfrm>
            <a:off x="525057" y="3050179"/>
            <a:ext cx="8093882" cy="707886"/>
          </a:xfrm>
          <a:prstGeom prst="rect">
            <a:avLst/>
          </a:prstGeom>
          <a:noFill/>
        </p:spPr>
        <p:txBody>
          <a:bodyPr wrap="none" rtlCol="0">
            <a:spAutoFit/>
          </a:bodyPr>
          <a:lstStyle/>
          <a:p>
            <a:r>
              <a:rPr lang="en-US" sz="2000" dirty="0" smtClean="0"/>
              <a:t>Archivists have a long tradition asking and answering good questions </a:t>
            </a:r>
          </a:p>
          <a:p>
            <a:r>
              <a:rPr lang="en-US" sz="2000" dirty="0" smtClean="0"/>
              <a:t>about of what we do, who we serve, and our impact in the wider world.</a:t>
            </a:r>
            <a:endParaRPr lang="en-US" sz="2000" dirty="0"/>
          </a:p>
        </p:txBody>
      </p:sp>
      <p:sp>
        <p:nvSpPr>
          <p:cNvPr id="10" name="TextBox 9"/>
          <p:cNvSpPr txBox="1"/>
          <p:nvPr/>
        </p:nvSpPr>
        <p:spPr>
          <a:xfrm>
            <a:off x="1903613" y="4628064"/>
            <a:ext cx="5336770" cy="1015663"/>
          </a:xfrm>
          <a:prstGeom prst="rect">
            <a:avLst/>
          </a:prstGeom>
          <a:noFill/>
        </p:spPr>
        <p:txBody>
          <a:bodyPr wrap="square" rtlCol="0">
            <a:spAutoFit/>
          </a:bodyPr>
          <a:lstStyle/>
          <a:p>
            <a:pPr algn="ctr"/>
            <a:r>
              <a:rPr lang="en-US" sz="2000" dirty="0" smtClean="0"/>
              <a:t>Archivists need better tools for doing rigorous assessment and evaluation and then saving and sharing the results (widely). </a:t>
            </a:r>
            <a:endParaRPr lang="en-US" sz="2000" dirty="0"/>
          </a:p>
        </p:txBody>
      </p:sp>
    </p:spTree>
    <p:extLst>
      <p:ext uri="{BB962C8B-B14F-4D97-AF65-F5344CB8AC3E}">
        <p14:creationId xmlns:p14="http://schemas.microsoft.com/office/powerpoint/2010/main" val="2655828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Research?</a:t>
            </a:r>
            <a:endParaRPr lang="en-US" dirty="0"/>
          </a:p>
        </p:txBody>
      </p:sp>
      <p:sp>
        <p:nvSpPr>
          <p:cNvPr id="4" name="Footer Placeholder 3"/>
          <p:cNvSpPr>
            <a:spLocks noGrp="1"/>
          </p:cNvSpPr>
          <p:nvPr>
            <p:ph type="ftr" sz="quarter" idx="10"/>
          </p:nvPr>
        </p:nvSpPr>
        <p:spPr/>
        <p:txBody>
          <a:bodyPr/>
          <a:lstStyle/>
          <a:p>
            <a:r>
              <a:rPr lang="en-US"/>
              <a:t>corda@archivists.org</a:t>
            </a:r>
          </a:p>
        </p:txBody>
      </p:sp>
      <p:sp>
        <p:nvSpPr>
          <p:cNvPr id="5" name="Slide Number Placeholder 4"/>
          <p:cNvSpPr>
            <a:spLocks noGrp="1"/>
          </p:cNvSpPr>
          <p:nvPr>
            <p:ph type="sldNum" sz="quarter" idx="11"/>
          </p:nvPr>
        </p:nvSpPr>
        <p:spPr/>
        <p:txBody>
          <a:bodyPr/>
          <a:lstStyle/>
          <a:p>
            <a:fld id="{78279986-1779-44EA-93BE-1279814C2A70}" type="slidenum">
              <a:rPr lang="en-US" smtClean="0"/>
              <a:pPr/>
              <a:t>3</a:t>
            </a:fld>
            <a:endParaRPr lang="en-US"/>
          </a:p>
        </p:txBody>
      </p:sp>
      <p:sp>
        <p:nvSpPr>
          <p:cNvPr id="6" name="Date Placeholder 5"/>
          <p:cNvSpPr>
            <a:spLocks noGrp="1"/>
          </p:cNvSpPr>
          <p:nvPr>
            <p:ph type="dt" sz="half" idx="12"/>
          </p:nvPr>
        </p:nvSpPr>
        <p:spPr/>
        <p:txBody>
          <a:bodyPr/>
          <a:lstStyle/>
          <a:p>
            <a:r>
              <a:rPr lang="en-US"/>
              <a:t>2 August 2019</a:t>
            </a:r>
          </a:p>
        </p:txBody>
      </p:sp>
      <p:pic>
        <p:nvPicPr>
          <p:cNvPr id="7" name="Picture 6" descr="Text Box: The Scientific Method"/>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1880870"/>
            <a:ext cx="4117975" cy="3855085"/>
          </a:xfrm>
          <a:prstGeom prst="rect">
            <a:avLst/>
          </a:prstGeom>
          <a:noFill/>
          <a:ln>
            <a:noFill/>
          </a:ln>
        </p:spPr>
      </p:pic>
      <p:pic>
        <p:nvPicPr>
          <p:cNvPr id="8" name="Picture 7" descr="https://images-na.ssl-images-amazon.com/images/I/51wc%2BdIX2WL._SX397_BO1,204,203,200_.jpg"/>
          <p:cNvPicPr/>
          <p:nvPr/>
        </p:nvPicPr>
        <p:blipFill>
          <a:blip r:embed="rId4">
            <a:extLst>
              <a:ext uri="{28A0092B-C50C-407E-A947-70E740481C1C}">
                <a14:useLocalDpi xmlns:a14="http://schemas.microsoft.com/office/drawing/2010/main" val="0"/>
              </a:ext>
            </a:extLst>
          </a:blip>
          <a:srcRect/>
          <a:stretch>
            <a:fillRect/>
          </a:stretch>
        </p:blipFill>
        <p:spPr bwMode="auto">
          <a:xfrm>
            <a:off x="5638800" y="2209800"/>
            <a:ext cx="2590800" cy="3284067"/>
          </a:xfrm>
          <a:prstGeom prst="rect">
            <a:avLst/>
          </a:prstGeom>
          <a:ln w="19050">
            <a:solidFill>
              <a:schemeClr val="tx1"/>
            </a:solidFill>
          </a:ln>
          <a:effectLst>
            <a:outerShdw blurRad="292100" dist="139700" dir="2700000" algn="tl" rotWithShape="0">
              <a:srgbClr val="333333">
                <a:alpha val="65000"/>
              </a:srgbClr>
            </a:outerShdw>
          </a:effectLst>
        </p:spPr>
      </p:pic>
      <p:sp>
        <p:nvSpPr>
          <p:cNvPr id="3" name="TextBox 2"/>
          <p:cNvSpPr txBox="1"/>
          <p:nvPr/>
        </p:nvSpPr>
        <p:spPr>
          <a:xfrm>
            <a:off x="5569565" y="5735955"/>
            <a:ext cx="1967270" cy="369332"/>
          </a:xfrm>
          <a:prstGeom prst="rect">
            <a:avLst/>
          </a:prstGeom>
          <a:noFill/>
        </p:spPr>
        <p:txBody>
          <a:bodyPr wrap="none" rtlCol="0">
            <a:spAutoFit/>
          </a:bodyPr>
          <a:lstStyle/>
          <a:p>
            <a:r>
              <a:rPr lang="en-US" dirty="0" smtClean="0"/>
              <a:t>John W. Creswell</a:t>
            </a:r>
            <a:endParaRPr lang="en-US" dirty="0"/>
          </a:p>
        </p:txBody>
      </p:sp>
    </p:spTree>
    <p:extLst>
      <p:ext uri="{BB962C8B-B14F-4D97-AF65-F5344CB8AC3E}">
        <p14:creationId xmlns:p14="http://schemas.microsoft.com/office/powerpoint/2010/main" val="2496559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Archival Knowledge Base</a:t>
            </a:r>
          </a:p>
        </p:txBody>
      </p:sp>
      <p:sp>
        <p:nvSpPr>
          <p:cNvPr id="3" name="Content Placeholder 2"/>
          <p:cNvSpPr>
            <a:spLocks noGrp="1"/>
          </p:cNvSpPr>
          <p:nvPr>
            <p:ph idx="1"/>
          </p:nvPr>
        </p:nvSpPr>
        <p:spPr>
          <a:xfrm>
            <a:off x="457200" y="1295400"/>
            <a:ext cx="8229600" cy="4800600"/>
          </a:xfrm>
        </p:spPr>
        <p:txBody>
          <a:bodyPr/>
          <a:lstStyle/>
          <a:p>
            <a:r>
              <a:rPr lang="en-US" dirty="0" smtClean="0"/>
              <a:t>Published literature</a:t>
            </a:r>
          </a:p>
          <a:p>
            <a:pPr lvl="1"/>
            <a:r>
              <a:rPr lang="en-US" dirty="0" smtClean="0"/>
              <a:t>A growing number of journals – peer review, commitment to open access</a:t>
            </a:r>
          </a:p>
          <a:p>
            <a:pPr lvl="1"/>
            <a:r>
              <a:rPr lang="en-US" dirty="0" smtClean="0"/>
              <a:t>Decades of publishing in book form – sole author, multi author, chapter books, text books, assembled works</a:t>
            </a:r>
          </a:p>
          <a:p>
            <a:pPr lvl="1"/>
            <a:endParaRPr lang="en-US" dirty="0"/>
          </a:p>
          <a:p>
            <a:r>
              <a:rPr lang="en-US" dirty="0" smtClean="0"/>
              <a:t>Counting and measuring</a:t>
            </a:r>
          </a:p>
          <a:p>
            <a:pPr lvl="1"/>
            <a:r>
              <a:rPr lang="en-US" dirty="0" smtClean="0"/>
              <a:t>From Ernst Posner (1956) forward – surveys and censuses</a:t>
            </a:r>
          </a:p>
          <a:p>
            <a:pPr lvl="1"/>
            <a:r>
              <a:rPr lang="en-US" dirty="0" smtClean="0"/>
              <a:t>Reporting, framing, agenda setting</a:t>
            </a:r>
          </a:p>
          <a:p>
            <a:pPr lvl="1"/>
            <a:endParaRPr lang="en-US" dirty="0"/>
          </a:p>
          <a:p>
            <a:r>
              <a:rPr lang="en-US" dirty="0" smtClean="0"/>
              <a:t>Planning and Building</a:t>
            </a:r>
          </a:p>
          <a:p>
            <a:pPr lvl="1"/>
            <a:r>
              <a:rPr lang="en-US" dirty="0" smtClean="0"/>
              <a:t>Goals and Priorities (in earnest since mid-1980s)</a:t>
            </a:r>
          </a:p>
          <a:p>
            <a:pPr lvl="1"/>
            <a:r>
              <a:rPr lang="en-US" dirty="0" smtClean="0"/>
              <a:t>Agenda setting for the profession and SAA</a:t>
            </a:r>
          </a:p>
          <a:p>
            <a:endParaRPr lang="en-US" dirty="0" smtClean="0"/>
          </a:p>
          <a:p>
            <a:pPr lvl="1"/>
            <a:endParaRPr lang="en-US" dirty="0" smtClean="0"/>
          </a:p>
          <a:p>
            <a:pPr lvl="1"/>
            <a:endParaRPr lang="en-US" dirty="0"/>
          </a:p>
          <a:p>
            <a:endParaRPr lang="en-US" dirty="0"/>
          </a:p>
        </p:txBody>
      </p:sp>
      <p:sp>
        <p:nvSpPr>
          <p:cNvPr id="4" name="Footer Placeholder 3"/>
          <p:cNvSpPr>
            <a:spLocks noGrp="1"/>
          </p:cNvSpPr>
          <p:nvPr>
            <p:ph type="ftr" sz="quarter" idx="10"/>
          </p:nvPr>
        </p:nvSpPr>
        <p:spPr/>
        <p:txBody>
          <a:bodyPr/>
          <a:lstStyle/>
          <a:p>
            <a:r>
              <a:rPr lang="en-US"/>
              <a:t>corda@archivists.org</a:t>
            </a:r>
          </a:p>
        </p:txBody>
      </p:sp>
      <p:sp>
        <p:nvSpPr>
          <p:cNvPr id="5" name="Slide Number Placeholder 4"/>
          <p:cNvSpPr>
            <a:spLocks noGrp="1"/>
          </p:cNvSpPr>
          <p:nvPr>
            <p:ph type="sldNum" sz="quarter" idx="11"/>
          </p:nvPr>
        </p:nvSpPr>
        <p:spPr/>
        <p:txBody>
          <a:bodyPr/>
          <a:lstStyle/>
          <a:p>
            <a:fld id="{78279986-1779-44EA-93BE-1279814C2A70}" type="slidenum">
              <a:rPr lang="en-US" smtClean="0"/>
              <a:pPr/>
              <a:t>4</a:t>
            </a:fld>
            <a:endParaRPr lang="en-US"/>
          </a:p>
        </p:txBody>
      </p:sp>
      <p:sp>
        <p:nvSpPr>
          <p:cNvPr id="6" name="Date Placeholder 5"/>
          <p:cNvSpPr>
            <a:spLocks noGrp="1"/>
          </p:cNvSpPr>
          <p:nvPr>
            <p:ph type="dt" sz="half" idx="12"/>
          </p:nvPr>
        </p:nvSpPr>
        <p:spPr/>
        <p:txBody>
          <a:bodyPr/>
          <a:lstStyle/>
          <a:p>
            <a:r>
              <a:rPr lang="en-US"/>
              <a:t>2 August 2019</a:t>
            </a:r>
          </a:p>
        </p:txBody>
      </p:sp>
    </p:spTree>
    <p:extLst>
      <p:ext uri="{BB962C8B-B14F-4D97-AF65-F5344CB8AC3E}">
        <p14:creationId xmlns:p14="http://schemas.microsoft.com/office/powerpoint/2010/main" val="2479829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fade">
                                      <p:cBhvr>
                                        <p:cTn id="18" dur="500"/>
                                        <p:tgtEl>
                                          <p:spTgt spid="3">
                                            <p:txEl>
                                              <p:pRg st="8" end="8"/>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fade">
                                      <p:cBhvr>
                                        <p:cTn id="21" dur="500"/>
                                        <p:tgtEl>
                                          <p:spTgt spid="3">
                                            <p:txEl>
                                              <p:pRg st="9" end="9"/>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10" end="10"/>
                                            </p:txEl>
                                          </p:spTgt>
                                        </p:tgtEl>
                                        <p:attrNameLst>
                                          <p:attrName>style.visibility</p:attrName>
                                        </p:attrNameLst>
                                      </p:cBhvr>
                                      <p:to>
                                        <p:strVal val="visible"/>
                                      </p:to>
                                    </p:set>
                                    <p:animEffect transition="in" filter="fade">
                                      <p:cBhvr>
                                        <p:cTn id="2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Issues and Methods</a:t>
            </a:r>
            <a:endParaRPr lang="en-US" dirty="0"/>
          </a:p>
        </p:txBody>
      </p:sp>
      <p:sp>
        <p:nvSpPr>
          <p:cNvPr id="3" name="Content Placeholder 2"/>
          <p:cNvSpPr>
            <a:spLocks noGrp="1"/>
          </p:cNvSpPr>
          <p:nvPr>
            <p:ph idx="1"/>
          </p:nvPr>
        </p:nvSpPr>
        <p:spPr/>
        <p:txBody>
          <a:bodyPr/>
          <a:lstStyle/>
          <a:p>
            <a:r>
              <a:rPr lang="en-US" dirty="0"/>
              <a:t>Cox </a:t>
            </a:r>
            <a:r>
              <a:rPr lang="en-US" dirty="0" smtClean="0"/>
              <a:t>(1992) and Conway (2013)</a:t>
            </a:r>
            <a:endParaRPr lang="en-US" dirty="0"/>
          </a:p>
        </p:txBody>
      </p:sp>
      <p:sp>
        <p:nvSpPr>
          <p:cNvPr id="4" name="Footer Placeholder 3"/>
          <p:cNvSpPr>
            <a:spLocks noGrp="1"/>
          </p:cNvSpPr>
          <p:nvPr>
            <p:ph type="ftr" sz="quarter" idx="10"/>
          </p:nvPr>
        </p:nvSpPr>
        <p:spPr/>
        <p:txBody>
          <a:bodyPr/>
          <a:lstStyle/>
          <a:p>
            <a:r>
              <a:rPr lang="en-US"/>
              <a:t>corda@archivists.org</a:t>
            </a:r>
          </a:p>
        </p:txBody>
      </p:sp>
      <p:sp>
        <p:nvSpPr>
          <p:cNvPr id="5" name="Slide Number Placeholder 4"/>
          <p:cNvSpPr>
            <a:spLocks noGrp="1"/>
          </p:cNvSpPr>
          <p:nvPr>
            <p:ph type="sldNum" sz="quarter" idx="11"/>
          </p:nvPr>
        </p:nvSpPr>
        <p:spPr/>
        <p:txBody>
          <a:bodyPr/>
          <a:lstStyle/>
          <a:p>
            <a:fld id="{78279986-1779-44EA-93BE-1279814C2A70}" type="slidenum">
              <a:rPr lang="en-US" smtClean="0"/>
              <a:pPr/>
              <a:t>5</a:t>
            </a:fld>
            <a:endParaRPr lang="en-US"/>
          </a:p>
        </p:txBody>
      </p:sp>
      <p:sp>
        <p:nvSpPr>
          <p:cNvPr id="6" name="Date Placeholder 5"/>
          <p:cNvSpPr>
            <a:spLocks noGrp="1"/>
          </p:cNvSpPr>
          <p:nvPr>
            <p:ph type="dt" sz="half" idx="12"/>
          </p:nvPr>
        </p:nvSpPr>
        <p:spPr/>
        <p:txBody>
          <a:bodyPr/>
          <a:lstStyle/>
          <a:p>
            <a:r>
              <a:rPr lang="en-US"/>
              <a:t>2 August 2019</a:t>
            </a:r>
          </a:p>
        </p:txBody>
      </p:sp>
      <p:pic>
        <p:nvPicPr>
          <p:cNvPr id="7" name="Picture 6"/>
          <p:cNvPicPr/>
          <p:nvPr/>
        </p:nvPicPr>
        <p:blipFill>
          <a:blip r:embed="rId3"/>
          <a:stretch>
            <a:fillRect/>
          </a:stretch>
        </p:blipFill>
        <p:spPr>
          <a:xfrm>
            <a:off x="4691105" y="2209800"/>
            <a:ext cx="3571875" cy="37338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314" y="2092223"/>
            <a:ext cx="3352972" cy="3968954"/>
          </a:xfrm>
          <a:prstGeom prst="rect">
            <a:avLst/>
          </a:prstGeom>
        </p:spPr>
      </p:pic>
    </p:spTree>
    <p:extLst>
      <p:ext uri="{BB962C8B-B14F-4D97-AF65-F5344CB8AC3E}">
        <p14:creationId xmlns:p14="http://schemas.microsoft.com/office/powerpoint/2010/main" val="2324967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Waves of </a:t>
            </a:r>
            <a:r>
              <a:rPr lang="en-US" dirty="0" smtClean="0">
                <a:solidFill>
                  <a:schemeClr val="accent5">
                    <a:lumMod val="75000"/>
                  </a:schemeClr>
                </a:solidFill>
              </a:rPr>
              <a:t>Research Agendas</a:t>
            </a:r>
            <a:endParaRPr lang="en-US" dirty="0">
              <a:solidFill>
                <a:schemeClr val="accent5">
                  <a:lumMod val="75000"/>
                </a:schemeClr>
              </a:solidFill>
            </a:endParaRPr>
          </a:p>
        </p:txBody>
      </p:sp>
      <p:sp>
        <p:nvSpPr>
          <p:cNvPr id="3" name="Content Placeholder 2"/>
          <p:cNvSpPr>
            <a:spLocks noGrp="1"/>
          </p:cNvSpPr>
          <p:nvPr>
            <p:ph idx="1"/>
          </p:nvPr>
        </p:nvSpPr>
        <p:spPr>
          <a:xfrm>
            <a:off x="457200" y="1371599"/>
            <a:ext cx="8229600" cy="4873625"/>
          </a:xfrm>
        </p:spPr>
        <p:txBody>
          <a:bodyPr/>
          <a:lstStyle/>
          <a:p>
            <a:r>
              <a:rPr lang="en-US" dirty="0" smtClean="0"/>
              <a:t>The Archival Profession – 1986-1991</a:t>
            </a:r>
          </a:p>
          <a:p>
            <a:pPr lvl="1"/>
            <a:r>
              <a:rPr lang="en-US" dirty="0" smtClean="0"/>
              <a:t>Appraisal – Richard Cox and Helen Samuels</a:t>
            </a:r>
            <a:endParaRPr lang="en-US" dirty="0"/>
          </a:p>
          <a:p>
            <a:pPr lvl="1"/>
            <a:r>
              <a:rPr lang="en-US" dirty="0" smtClean="0"/>
              <a:t>Management – Paul H. McCarthy</a:t>
            </a:r>
            <a:endParaRPr lang="en-US" dirty="0"/>
          </a:p>
          <a:p>
            <a:pPr lvl="1"/>
            <a:r>
              <a:rPr lang="en-US" dirty="0"/>
              <a:t>Users and </a:t>
            </a:r>
            <a:r>
              <a:rPr lang="en-US" dirty="0" smtClean="0"/>
              <a:t>Use – Lawrence </a:t>
            </a:r>
            <a:r>
              <a:rPr lang="en-US" dirty="0" err="1" smtClean="0"/>
              <a:t>Dowler</a:t>
            </a:r>
            <a:endParaRPr lang="en-US" dirty="0"/>
          </a:p>
          <a:p>
            <a:pPr lvl="1"/>
            <a:r>
              <a:rPr lang="en-US" dirty="0"/>
              <a:t>Electronic </a:t>
            </a:r>
            <a:r>
              <a:rPr lang="en-US" dirty="0" smtClean="0"/>
              <a:t>Records – Margaret </a:t>
            </a:r>
            <a:r>
              <a:rPr lang="en-US" dirty="0" err="1" smtClean="0"/>
              <a:t>Hedstrom</a:t>
            </a:r>
            <a:endParaRPr lang="en-US" dirty="0" smtClean="0"/>
          </a:p>
          <a:p>
            <a:endParaRPr lang="en-US" dirty="0"/>
          </a:p>
          <a:p>
            <a:r>
              <a:rPr lang="en-US" dirty="0" smtClean="0"/>
              <a:t>Research and Education (2000 to present)</a:t>
            </a:r>
          </a:p>
          <a:p>
            <a:endParaRPr lang="en-US" dirty="0"/>
          </a:p>
          <a:p>
            <a:r>
              <a:rPr lang="en-US" dirty="0" smtClean="0"/>
              <a:t>SAA Task Force – CORDE (2017- to present)</a:t>
            </a:r>
          </a:p>
          <a:p>
            <a:pPr lvl="1"/>
            <a:r>
              <a:rPr lang="en-US" dirty="0" smtClean="0"/>
              <a:t>Diversity &amp; demographics; Metrics and institutions; Functional needs assessment; Inclusive collaboration; Audience building</a:t>
            </a:r>
            <a:endParaRPr lang="en-US" dirty="0"/>
          </a:p>
        </p:txBody>
      </p:sp>
      <p:sp>
        <p:nvSpPr>
          <p:cNvPr id="4" name="Footer Placeholder 3"/>
          <p:cNvSpPr>
            <a:spLocks noGrp="1"/>
          </p:cNvSpPr>
          <p:nvPr>
            <p:ph type="ftr" sz="quarter" idx="10"/>
          </p:nvPr>
        </p:nvSpPr>
        <p:spPr/>
        <p:txBody>
          <a:bodyPr/>
          <a:lstStyle/>
          <a:p>
            <a:r>
              <a:rPr lang="en-US"/>
              <a:t>corda@archivists.org</a:t>
            </a:r>
          </a:p>
        </p:txBody>
      </p:sp>
      <p:sp>
        <p:nvSpPr>
          <p:cNvPr id="5" name="Slide Number Placeholder 4"/>
          <p:cNvSpPr>
            <a:spLocks noGrp="1"/>
          </p:cNvSpPr>
          <p:nvPr>
            <p:ph type="sldNum" sz="quarter" idx="11"/>
          </p:nvPr>
        </p:nvSpPr>
        <p:spPr/>
        <p:txBody>
          <a:bodyPr/>
          <a:lstStyle/>
          <a:p>
            <a:fld id="{78279986-1779-44EA-93BE-1279814C2A70}" type="slidenum">
              <a:rPr lang="en-US" smtClean="0"/>
              <a:pPr/>
              <a:t>6</a:t>
            </a:fld>
            <a:endParaRPr lang="en-US"/>
          </a:p>
        </p:txBody>
      </p:sp>
      <p:sp>
        <p:nvSpPr>
          <p:cNvPr id="6" name="Date Placeholder 5"/>
          <p:cNvSpPr>
            <a:spLocks noGrp="1"/>
          </p:cNvSpPr>
          <p:nvPr>
            <p:ph type="dt" sz="half" idx="12"/>
          </p:nvPr>
        </p:nvSpPr>
        <p:spPr/>
        <p:txBody>
          <a:bodyPr/>
          <a:lstStyle/>
          <a:p>
            <a:r>
              <a:rPr lang="en-US"/>
              <a:t>2 August 2019</a:t>
            </a:r>
          </a:p>
        </p:txBody>
      </p:sp>
    </p:spTree>
    <p:extLst>
      <p:ext uri="{BB962C8B-B14F-4D97-AF65-F5344CB8AC3E}">
        <p14:creationId xmlns:p14="http://schemas.microsoft.com/office/powerpoint/2010/main" val="3429206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fade">
                                      <p:cBhvr>
                                        <p:cTn id="12" dur="500"/>
                                        <p:tgtEl>
                                          <p:spTgt spid="3">
                                            <p:txEl>
                                              <p:pRg st="8" end="8"/>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animEffect transition="in" filter="fade">
                                      <p:cBhvr>
                                        <p:cTn id="1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for/in Archival Education</a:t>
            </a:r>
            <a:endParaRPr lang="en-US" dirty="0"/>
          </a:p>
        </p:txBody>
      </p:sp>
      <p:sp>
        <p:nvSpPr>
          <p:cNvPr id="3" name="Content Placeholder 2"/>
          <p:cNvSpPr>
            <a:spLocks noGrp="1"/>
          </p:cNvSpPr>
          <p:nvPr>
            <p:ph idx="1"/>
          </p:nvPr>
        </p:nvSpPr>
        <p:spPr>
          <a:xfrm>
            <a:off x="457200" y="1371599"/>
            <a:ext cx="8458200" cy="4776538"/>
          </a:xfrm>
        </p:spPr>
        <p:txBody>
          <a:bodyPr/>
          <a:lstStyle/>
          <a:p>
            <a:r>
              <a:rPr lang="en-US" dirty="0" smtClean="0"/>
              <a:t>Eric </a:t>
            </a:r>
            <a:r>
              <a:rPr lang="en-US" dirty="0" err="1" smtClean="0"/>
              <a:t>Ketelaar</a:t>
            </a:r>
            <a:r>
              <a:rPr lang="en-US" dirty="0" smtClean="0"/>
              <a:t>: </a:t>
            </a:r>
            <a:r>
              <a:rPr lang="en-US" dirty="0" err="1" smtClean="0"/>
              <a:t>Archivistics</a:t>
            </a:r>
            <a:r>
              <a:rPr lang="en-US" dirty="0" smtClean="0"/>
              <a:t> saving the profession </a:t>
            </a:r>
            <a:r>
              <a:rPr lang="en-US" sz="1800" dirty="0" smtClean="0"/>
              <a:t>(2000)</a:t>
            </a:r>
          </a:p>
          <a:p>
            <a:pPr lvl="1"/>
            <a:r>
              <a:rPr lang="en-US" dirty="0"/>
              <a:t>“Education needs research, and research needs </a:t>
            </a:r>
            <a:r>
              <a:rPr lang="en-US" dirty="0" smtClean="0"/>
              <a:t>education” (333).</a:t>
            </a:r>
            <a:endParaRPr lang="en-US" dirty="0"/>
          </a:p>
          <a:p>
            <a:endParaRPr lang="en-US" dirty="0" smtClean="0"/>
          </a:p>
          <a:p>
            <a:r>
              <a:rPr lang="en-US" dirty="0" smtClean="0"/>
              <a:t>Archival Education and Research Initiative – </a:t>
            </a:r>
            <a:r>
              <a:rPr lang="en-US" sz="1800" dirty="0" smtClean="0"/>
              <a:t>1980s to present </a:t>
            </a:r>
          </a:p>
          <a:p>
            <a:pPr lvl="1"/>
            <a:r>
              <a:rPr lang="en-US" dirty="0"/>
              <a:t>Building a cadre of faculty (</a:t>
            </a:r>
            <a:r>
              <a:rPr lang="en-US" dirty="0" smtClean="0"/>
              <a:t>Burke, Conway, and onward)</a:t>
            </a:r>
            <a:endParaRPr lang="en-US" dirty="0"/>
          </a:p>
          <a:p>
            <a:pPr lvl="1"/>
            <a:r>
              <a:rPr lang="en-US" dirty="0" err="1" smtClean="0"/>
              <a:t>Yakel</a:t>
            </a:r>
            <a:r>
              <a:rPr lang="en-US" dirty="0" smtClean="0"/>
              <a:t>, Gilliland and </a:t>
            </a:r>
            <a:r>
              <a:rPr lang="en-US" dirty="0" err="1" smtClean="0"/>
              <a:t>McKemmish</a:t>
            </a:r>
            <a:r>
              <a:rPr lang="en-US" dirty="0" smtClean="0"/>
              <a:t> on research infrastructure</a:t>
            </a:r>
          </a:p>
          <a:p>
            <a:endParaRPr lang="en-US" sz="1800" dirty="0" smtClean="0"/>
          </a:p>
          <a:p>
            <a:r>
              <a:rPr lang="en-US" dirty="0" smtClean="0"/>
              <a:t>Research and Archival Education Curricula </a:t>
            </a:r>
            <a:r>
              <a:rPr lang="en-US" sz="1800" dirty="0" smtClean="0"/>
              <a:t>– (2000 onward)</a:t>
            </a:r>
          </a:p>
          <a:p>
            <a:pPr lvl="1"/>
            <a:r>
              <a:rPr lang="en-US" dirty="0" smtClean="0"/>
              <a:t>Multiverse, </a:t>
            </a:r>
            <a:r>
              <a:rPr lang="en-US" dirty="0" err="1" smtClean="0"/>
              <a:t>DigCCur</a:t>
            </a:r>
            <a:r>
              <a:rPr lang="en-US" dirty="0" smtClean="0"/>
              <a:t> and digital curation, etc. </a:t>
            </a:r>
            <a:endParaRPr lang="en-US" dirty="0"/>
          </a:p>
          <a:p>
            <a:endParaRPr lang="en-US" sz="1800" dirty="0" smtClean="0"/>
          </a:p>
          <a:p>
            <a:r>
              <a:rPr lang="en-US" dirty="0" smtClean="0"/>
              <a:t>Graduate Education Guidelines</a:t>
            </a:r>
          </a:p>
          <a:p>
            <a:pPr lvl="1"/>
            <a:r>
              <a:rPr lang="en-US" dirty="0" smtClean="0"/>
              <a:t>Avoiding accreditation but supporting archival identity </a:t>
            </a:r>
            <a:endParaRPr lang="en-US" dirty="0"/>
          </a:p>
        </p:txBody>
      </p:sp>
      <p:sp>
        <p:nvSpPr>
          <p:cNvPr id="4" name="Footer Placeholder 3"/>
          <p:cNvSpPr>
            <a:spLocks noGrp="1"/>
          </p:cNvSpPr>
          <p:nvPr>
            <p:ph type="ftr" sz="quarter" idx="10"/>
          </p:nvPr>
        </p:nvSpPr>
        <p:spPr/>
        <p:txBody>
          <a:bodyPr/>
          <a:lstStyle/>
          <a:p>
            <a:r>
              <a:rPr lang="en-US"/>
              <a:t>corda@archivists.org</a:t>
            </a:r>
          </a:p>
        </p:txBody>
      </p:sp>
      <p:sp>
        <p:nvSpPr>
          <p:cNvPr id="5" name="Slide Number Placeholder 4"/>
          <p:cNvSpPr>
            <a:spLocks noGrp="1"/>
          </p:cNvSpPr>
          <p:nvPr>
            <p:ph type="sldNum" sz="quarter" idx="11"/>
          </p:nvPr>
        </p:nvSpPr>
        <p:spPr/>
        <p:txBody>
          <a:bodyPr/>
          <a:lstStyle/>
          <a:p>
            <a:fld id="{78279986-1779-44EA-93BE-1279814C2A70}" type="slidenum">
              <a:rPr lang="en-US" smtClean="0"/>
              <a:pPr/>
              <a:t>7</a:t>
            </a:fld>
            <a:endParaRPr lang="en-US"/>
          </a:p>
        </p:txBody>
      </p:sp>
      <p:sp>
        <p:nvSpPr>
          <p:cNvPr id="6" name="Date Placeholder 5"/>
          <p:cNvSpPr>
            <a:spLocks noGrp="1"/>
          </p:cNvSpPr>
          <p:nvPr>
            <p:ph type="dt" sz="half" idx="12"/>
          </p:nvPr>
        </p:nvSpPr>
        <p:spPr/>
        <p:txBody>
          <a:bodyPr/>
          <a:lstStyle/>
          <a:p>
            <a:r>
              <a:rPr lang="en-US"/>
              <a:t>2 August 2019</a:t>
            </a:r>
          </a:p>
        </p:txBody>
      </p:sp>
    </p:spTree>
    <p:extLst>
      <p:ext uri="{BB962C8B-B14F-4D97-AF65-F5344CB8AC3E}">
        <p14:creationId xmlns:p14="http://schemas.microsoft.com/office/powerpoint/2010/main" val="3379952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500"/>
                                        <p:tgtEl>
                                          <p:spTgt spid="3">
                                            <p:txEl>
                                              <p:pRg st="8" end="8"/>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10" end="10"/>
                                            </p:txEl>
                                          </p:spTgt>
                                        </p:tgtEl>
                                        <p:attrNameLst>
                                          <p:attrName>style.visibility</p:attrName>
                                        </p:attrNameLst>
                                      </p:cBhvr>
                                      <p:to>
                                        <p:strVal val="visible"/>
                                      </p:to>
                                    </p:set>
                                    <p:animEffect transition="in" filter="fade">
                                      <p:cBhvr>
                                        <p:cTn id="26" dur="500"/>
                                        <p:tgtEl>
                                          <p:spTgt spid="3">
                                            <p:txEl>
                                              <p:pRg st="10" end="10"/>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animEffect transition="in" filter="fade">
                                      <p:cBhvr>
                                        <p:cTn id="2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Institutional Evaluation </a:t>
            </a:r>
            <a:r>
              <a:rPr lang="en-US" dirty="0" smtClean="0"/>
              <a:t>– Ebb and Flow</a:t>
            </a:r>
            <a:endParaRPr lang="en-US" dirty="0"/>
          </a:p>
        </p:txBody>
      </p:sp>
      <p:pic>
        <p:nvPicPr>
          <p:cNvPr id="10" name="Content Placeholder 9"/>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1333500" y="1591246"/>
            <a:ext cx="2514600" cy="3823856"/>
          </a:xfrm>
        </p:spPr>
      </p:pic>
      <p:pic>
        <p:nvPicPr>
          <p:cNvPr id="11" name="Content Placeholder 10"/>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4642856" y="1591246"/>
            <a:ext cx="3516042" cy="4580954"/>
          </a:xfrm>
        </p:spPr>
      </p:pic>
      <p:sp>
        <p:nvSpPr>
          <p:cNvPr id="4" name="Footer Placeholder 3"/>
          <p:cNvSpPr>
            <a:spLocks noGrp="1"/>
          </p:cNvSpPr>
          <p:nvPr>
            <p:ph type="ftr" sz="quarter" idx="10"/>
          </p:nvPr>
        </p:nvSpPr>
        <p:spPr/>
        <p:txBody>
          <a:bodyPr/>
          <a:lstStyle/>
          <a:p>
            <a:r>
              <a:rPr lang="en-US"/>
              <a:t>corda@archivists.org</a:t>
            </a:r>
          </a:p>
        </p:txBody>
      </p:sp>
      <p:sp>
        <p:nvSpPr>
          <p:cNvPr id="5" name="Slide Number Placeholder 4"/>
          <p:cNvSpPr>
            <a:spLocks noGrp="1"/>
          </p:cNvSpPr>
          <p:nvPr>
            <p:ph type="sldNum" sz="quarter" idx="11"/>
          </p:nvPr>
        </p:nvSpPr>
        <p:spPr/>
        <p:txBody>
          <a:bodyPr/>
          <a:lstStyle/>
          <a:p>
            <a:fld id="{78279986-1779-44EA-93BE-1279814C2A70}" type="slidenum">
              <a:rPr lang="en-US" smtClean="0"/>
              <a:pPr/>
              <a:t>8</a:t>
            </a:fld>
            <a:endParaRPr lang="en-US"/>
          </a:p>
        </p:txBody>
      </p:sp>
      <p:sp>
        <p:nvSpPr>
          <p:cNvPr id="6" name="Date Placeholder 5"/>
          <p:cNvSpPr>
            <a:spLocks noGrp="1"/>
          </p:cNvSpPr>
          <p:nvPr>
            <p:ph type="dt" sz="half" idx="12"/>
          </p:nvPr>
        </p:nvSpPr>
        <p:spPr/>
        <p:txBody>
          <a:bodyPr/>
          <a:lstStyle/>
          <a:p>
            <a:r>
              <a:rPr lang="en-US"/>
              <a:t>2 August 2019</a:t>
            </a:r>
          </a:p>
        </p:txBody>
      </p:sp>
      <p:sp>
        <p:nvSpPr>
          <p:cNvPr id="12" name="TextBox 11"/>
          <p:cNvSpPr txBox="1"/>
          <p:nvPr/>
        </p:nvSpPr>
        <p:spPr>
          <a:xfrm>
            <a:off x="1333500" y="5559160"/>
            <a:ext cx="3162300" cy="646331"/>
          </a:xfrm>
          <a:prstGeom prst="rect">
            <a:avLst/>
          </a:prstGeom>
          <a:noFill/>
        </p:spPr>
        <p:txBody>
          <a:bodyPr wrap="square" rtlCol="0">
            <a:spAutoFit/>
          </a:bodyPr>
          <a:lstStyle/>
          <a:p>
            <a:r>
              <a:rPr lang="en-US" dirty="0" smtClean="0"/>
              <a:t>Principles, 1982</a:t>
            </a:r>
          </a:p>
          <a:p>
            <a:pPr algn="r"/>
            <a:r>
              <a:rPr lang="en-US" dirty="0" smtClean="0"/>
              <a:t>McCarthy Workbook, 1989</a:t>
            </a:r>
            <a:endParaRPr lang="en-US" dirty="0"/>
          </a:p>
        </p:txBody>
      </p:sp>
      <p:sp>
        <p:nvSpPr>
          <p:cNvPr id="13" name="TextBox 12"/>
          <p:cNvSpPr txBox="1"/>
          <p:nvPr/>
        </p:nvSpPr>
        <p:spPr>
          <a:xfrm>
            <a:off x="685800" y="1828800"/>
            <a:ext cx="7772400" cy="3785652"/>
          </a:xfrm>
          <a:prstGeom prst="rect">
            <a:avLst/>
          </a:prstGeom>
          <a:noFill/>
        </p:spPr>
        <p:txBody>
          <a:bodyPr wrap="square" rtlCol="0">
            <a:spAutoFit/>
          </a:bodyPr>
          <a:lstStyle/>
          <a:p>
            <a:r>
              <a:rPr lang="en-US" sz="2400" dirty="0"/>
              <a:t>1. Legal Authority and Purpose</a:t>
            </a:r>
          </a:p>
          <a:p>
            <a:r>
              <a:rPr lang="en-US" sz="2400" dirty="0"/>
              <a:t>2. Governing Authority and Administration</a:t>
            </a:r>
          </a:p>
          <a:p>
            <a:r>
              <a:rPr lang="en-US" sz="2400" dirty="0"/>
              <a:t>3. Financial Resources</a:t>
            </a:r>
          </a:p>
          <a:p>
            <a:r>
              <a:rPr lang="en-US" sz="2400" dirty="0"/>
              <a:t>4. Staff</a:t>
            </a:r>
          </a:p>
          <a:p>
            <a:r>
              <a:rPr lang="en-US" sz="2400" dirty="0"/>
              <a:t>5. Physical Facilities</a:t>
            </a:r>
          </a:p>
          <a:p>
            <a:r>
              <a:rPr lang="en-US" sz="2400" dirty="0"/>
              <a:t>6. Building Archival and Manuscript Holdings</a:t>
            </a:r>
          </a:p>
          <a:p>
            <a:r>
              <a:rPr lang="en-US" sz="2400" dirty="0"/>
              <a:t>7. Preserving Archival and Manuscript Holdings</a:t>
            </a:r>
          </a:p>
          <a:p>
            <a:r>
              <a:rPr lang="en-US" sz="2400" dirty="0"/>
              <a:t>8. Arrangement and Description</a:t>
            </a:r>
          </a:p>
          <a:p>
            <a:r>
              <a:rPr lang="en-US" sz="2400" dirty="0"/>
              <a:t>9. Access Policy and Reference Services</a:t>
            </a:r>
          </a:p>
          <a:p>
            <a:r>
              <a:rPr lang="en-US" sz="2400" dirty="0"/>
              <a:t>10. Outreach and Public Programs</a:t>
            </a:r>
          </a:p>
        </p:txBody>
      </p:sp>
    </p:spTree>
    <p:extLst>
      <p:ext uri="{BB962C8B-B14F-4D97-AF65-F5344CB8AC3E}">
        <p14:creationId xmlns:p14="http://schemas.microsoft.com/office/powerpoint/2010/main" val="2461195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10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a:t>
            </a:r>
            <a:r>
              <a:rPr lang="en-US" dirty="0" smtClean="0"/>
              <a:t>Pitch </a:t>
            </a:r>
            <a:r>
              <a:rPr lang="en-US" dirty="0"/>
              <a:t>for Evaluation &amp; Assessment</a:t>
            </a:r>
          </a:p>
        </p:txBody>
      </p:sp>
      <p:sp>
        <p:nvSpPr>
          <p:cNvPr id="3" name="Content Placeholder 2"/>
          <p:cNvSpPr>
            <a:spLocks noGrp="1"/>
          </p:cNvSpPr>
          <p:nvPr>
            <p:ph idx="1"/>
          </p:nvPr>
        </p:nvSpPr>
        <p:spPr>
          <a:xfrm>
            <a:off x="457200" y="1371599"/>
            <a:ext cx="8229600" cy="4873625"/>
          </a:xfrm>
        </p:spPr>
        <p:txBody>
          <a:bodyPr/>
          <a:lstStyle/>
          <a:p>
            <a:r>
              <a:rPr lang="en-US" sz="2000" u="sng" dirty="0"/>
              <a:t>Principles-based </a:t>
            </a:r>
            <a:r>
              <a:rPr lang="en-US" sz="2000" dirty="0"/>
              <a:t>– requiring a framework of issues but no explicit agenda. </a:t>
            </a:r>
          </a:p>
          <a:p>
            <a:r>
              <a:rPr lang="en-US" sz="2000" u="sng" dirty="0"/>
              <a:t>Bottom up </a:t>
            </a:r>
            <a:r>
              <a:rPr lang="en-US" sz="2000" dirty="0"/>
              <a:t>– finding priorities from the needs of the profession</a:t>
            </a:r>
          </a:p>
          <a:p>
            <a:r>
              <a:rPr lang="en-US" sz="2000" u="sng" dirty="0"/>
              <a:t>Practice-based </a:t>
            </a:r>
            <a:r>
              <a:rPr lang="en-US" sz="2000" dirty="0" smtClean="0"/>
              <a:t>– </a:t>
            </a:r>
            <a:r>
              <a:rPr lang="en-US" sz="2000" dirty="0"/>
              <a:t>rigorous and systematic but not dependent on hypotheses</a:t>
            </a:r>
          </a:p>
          <a:p>
            <a:r>
              <a:rPr lang="en-US" sz="2000" u="sng" dirty="0"/>
              <a:t>Open, transparent, and shared </a:t>
            </a:r>
            <a:r>
              <a:rPr lang="en-US" sz="2000" dirty="0"/>
              <a:t>– most likely through a flexible digital repository platform</a:t>
            </a:r>
          </a:p>
          <a:p>
            <a:r>
              <a:rPr lang="en-US" sz="2000" u="sng" dirty="0"/>
              <a:t>Two-way collaboration with the academy</a:t>
            </a:r>
            <a:r>
              <a:rPr lang="en-US" sz="2000" dirty="0"/>
              <a:t> – modeled on the research-clinic system </a:t>
            </a:r>
          </a:p>
          <a:p>
            <a:pPr lvl="1"/>
            <a:r>
              <a:rPr lang="en-US" sz="1800" u="sng" dirty="0"/>
              <a:t>Respectful</a:t>
            </a:r>
            <a:r>
              <a:rPr lang="en-US" sz="1800" dirty="0"/>
              <a:t> of the wall/moat between formal scholarship and assessment activities</a:t>
            </a:r>
          </a:p>
          <a:p>
            <a:pPr lvl="1"/>
            <a:r>
              <a:rPr lang="en-US" u="sng" dirty="0"/>
              <a:t>Realistic</a:t>
            </a:r>
            <a:r>
              <a:rPr lang="en-US" dirty="0"/>
              <a:t> about the grand challenges of the archival community </a:t>
            </a:r>
          </a:p>
          <a:p>
            <a:pPr lvl="1"/>
            <a:r>
              <a:rPr lang="en-US" u="sng" dirty="0"/>
              <a:t>Pragmatic</a:t>
            </a:r>
            <a:r>
              <a:rPr lang="en-US" dirty="0"/>
              <a:t> about archives as a site of inquiry </a:t>
            </a:r>
          </a:p>
          <a:p>
            <a:pPr lvl="1"/>
            <a:r>
              <a:rPr lang="en-US" u="sng" dirty="0"/>
              <a:t>Strategic</a:t>
            </a:r>
            <a:r>
              <a:rPr lang="en-US" dirty="0"/>
              <a:t> about contracting for studies with the academy</a:t>
            </a:r>
          </a:p>
        </p:txBody>
      </p:sp>
      <p:sp>
        <p:nvSpPr>
          <p:cNvPr id="4" name="Footer Placeholder 3"/>
          <p:cNvSpPr>
            <a:spLocks noGrp="1"/>
          </p:cNvSpPr>
          <p:nvPr>
            <p:ph type="ftr" sz="quarter" idx="10"/>
          </p:nvPr>
        </p:nvSpPr>
        <p:spPr/>
        <p:txBody>
          <a:bodyPr/>
          <a:lstStyle/>
          <a:p>
            <a:r>
              <a:rPr lang="en-US"/>
              <a:t>corda@archivists.org</a:t>
            </a:r>
          </a:p>
        </p:txBody>
      </p:sp>
      <p:sp>
        <p:nvSpPr>
          <p:cNvPr id="5" name="Slide Number Placeholder 4"/>
          <p:cNvSpPr>
            <a:spLocks noGrp="1"/>
          </p:cNvSpPr>
          <p:nvPr>
            <p:ph type="sldNum" sz="quarter" idx="11"/>
          </p:nvPr>
        </p:nvSpPr>
        <p:spPr/>
        <p:txBody>
          <a:bodyPr/>
          <a:lstStyle/>
          <a:p>
            <a:fld id="{78279986-1779-44EA-93BE-1279814C2A70}" type="slidenum">
              <a:rPr lang="en-US" smtClean="0"/>
              <a:pPr/>
              <a:t>9</a:t>
            </a:fld>
            <a:endParaRPr lang="en-US"/>
          </a:p>
        </p:txBody>
      </p:sp>
      <p:sp>
        <p:nvSpPr>
          <p:cNvPr id="6" name="Date Placeholder 5"/>
          <p:cNvSpPr>
            <a:spLocks noGrp="1"/>
          </p:cNvSpPr>
          <p:nvPr>
            <p:ph type="dt" sz="half" idx="12"/>
          </p:nvPr>
        </p:nvSpPr>
        <p:spPr/>
        <p:txBody>
          <a:bodyPr/>
          <a:lstStyle/>
          <a:p>
            <a:r>
              <a:rPr lang="en-US" dirty="0"/>
              <a:t>2 August 2019</a:t>
            </a:r>
          </a:p>
        </p:txBody>
      </p:sp>
    </p:spTree>
    <p:extLst>
      <p:ext uri="{BB962C8B-B14F-4D97-AF65-F5344CB8AC3E}">
        <p14:creationId xmlns:p14="http://schemas.microsoft.com/office/powerpoint/2010/main" val="1179128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TS102830099">
  <a:themeElements>
    <a:clrScheme name="Office Theme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Office Theme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Office Theme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ffice Theme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Office Theme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Office Theme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Office Theme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Office Theme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Office Theme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3BAD123-0D6F-45B7-84E5-794ACAD947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4775</TotalTime>
  <Words>2512</Words>
  <Application>Microsoft Office PowerPoint</Application>
  <PresentationFormat>On-screen Show (4:3)</PresentationFormat>
  <Paragraphs>303</Paragraphs>
  <Slides>18</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Black</vt:lpstr>
      <vt:lpstr>Calibri</vt:lpstr>
      <vt:lpstr>Times New Roman</vt:lpstr>
      <vt:lpstr>Wingdings</vt:lpstr>
      <vt:lpstr>TS102830099</vt:lpstr>
      <vt:lpstr>Framing Research as Evaluation and Assessment</vt:lpstr>
      <vt:lpstr>Provocative Ideas</vt:lpstr>
      <vt:lpstr>What is Research?</vt:lpstr>
      <vt:lpstr>The Archival Knowledge Base</vt:lpstr>
      <vt:lpstr>Research Issues and Methods</vt:lpstr>
      <vt:lpstr>Three Waves of Research Agendas</vt:lpstr>
      <vt:lpstr>Research for/in Archival Education</vt:lpstr>
      <vt:lpstr>Institutional Evaluation – Ebb and Flow</vt:lpstr>
      <vt:lpstr>A Pitch for Evaluation &amp; Assessment</vt:lpstr>
      <vt:lpstr>CORDA Origin Story</vt:lpstr>
      <vt:lpstr>The CORDA Charge</vt:lpstr>
      <vt:lpstr>CORDA Members</vt:lpstr>
      <vt:lpstr>CORDA Priorities</vt:lpstr>
      <vt:lpstr>CORDA Priorities – A Three Year Plan</vt:lpstr>
      <vt:lpstr>Thank you!</vt:lpstr>
      <vt:lpstr>References [1]</vt:lpstr>
      <vt:lpstr>References [2]</vt:lpstr>
      <vt:lpstr>References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pconway</dc:creator>
  <cp:lastModifiedBy>Conway, Paul</cp:lastModifiedBy>
  <cp:revision>52</cp:revision>
  <cp:lastPrinted>1601-01-01T00:00:00Z</cp:lastPrinted>
  <dcterms:created xsi:type="dcterms:W3CDTF">2012-06-19T14:17:44Z</dcterms:created>
  <dcterms:modified xsi:type="dcterms:W3CDTF">2019-08-02T20:25:00Z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TC102037841033</vt:lpwstr>
  </property>
</Properties>
</file>